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3"/>
  </p:notesMasterIdLst>
  <p:sldIdLst>
    <p:sldId id="315" r:id="rId2"/>
    <p:sldId id="316" r:id="rId3"/>
    <p:sldId id="317" r:id="rId4"/>
    <p:sldId id="318" r:id="rId5"/>
    <p:sldId id="322" r:id="rId6"/>
    <p:sldId id="320" r:id="rId7"/>
    <p:sldId id="324" r:id="rId8"/>
    <p:sldId id="325" r:id="rId9"/>
    <p:sldId id="326" r:id="rId10"/>
    <p:sldId id="327" r:id="rId11"/>
    <p:sldId id="328" r:id="rId12"/>
    <p:sldId id="329" r:id="rId13"/>
    <p:sldId id="330" r:id="rId14"/>
    <p:sldId id="331" r:id="rId15"/>
    <p:sldId id="332" r:id="rId16"/>
    <p:sldId id="334" r:id="rId17"/>
    <p:sldId id="335" r:id="rId18"/>
    <p:sldId id="336" r:id="rId19"/>
    <p:sldId id="337" r:id="rId20"/>
    <p:sldId id="338" r:id="rId21"/>
    <p:sldId id="339" r:id="rId22"/>
    <p:sldId id="340" r:id="rId23"/>
    <p:sldId id="341" r:id="rId24"/>
    <p:sldId id="349" r:id="rId25"/>
    <p:sldId id="342" r:id="rId26"/>
    <p:sldId id="343" r:id="rId27"/>
    <p:sldId id="344" r:id="rId28"/>
    <p:sldId id="348" r:id="rId29"/>
    <p:sldId id="345" r:id="rId30"/>
    <p:sldId id="346" r:id="rId31"/>
    <p:sldId id="350" r:id="rId32"/>
    <p:sldId id="347" r:id="rId33"/>
    <p:sldId id="351" r:id="rId34"/>
    <p:sldId id="353" r:id="rId35"/>
    <p:sldId id="352" r:id="rId36"/>
    <p:sldId id="354" r:id="rId37"/>
    <p:sldId id="356" r:id="rId38"/>
    <p:sldId id="357" r:id="rId39"/>
    <p:sldId id="358" r:id="rId40"/>
    <p:sldId id="359" r:id="rId41"/>
    <p:sldId id="360" r:id="rId42"/>
    <p:sldId id="361" r:id="rId43"/>
    <p:sldId id="362" r:id="rId44"/>
    <p:sldId id="363" r:id="rId45"/>
    <p:sldId id="364" r:id="rId46"/>
    <p:sldId id="369" r:id="rId47"/>
    <p:sldId id="365" r:id="rId48"/>
    <p:sldId id="366" r:id="rId49"/>
    <p:sldId id="368" r:id="rId50"/>
    <p:sldId id="367" r:id="rId51"/>
    <p:sldId id="370" r:id="rId5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1480" units="cm"/>
          <inkml:channel name="Y" type="integer" max="12100" units="cm"/>
          <inkml:channel name="F" type="integer" max="256" units="dev"/>
        </inkml:traceFormat>
        <inkml:channelProperties>
          <inkml:channelProperty channel="X" name="resolution" value="624.41858" units="1/cm"/>
          <inkml:channelProperty channel="Y" name="resolution" value="623.71136" units="1/cm"/>
          <inkml:channelProperty channel="F" name="resolution" value="0" units="1/dev"/>
        </inkml:channelProperties>
      </inkml:inkSource>
      <inkml:timestamp xml:id="ts0" timeString="2021-09-21T03:08:21.906"/>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B82926F2-8B37-4C65-8E5A-23961735279C}" emma:medium="tactile" emma:mode="ink">
          <msink:context xmlns:msink="http://schemas.microsoft.com/ink/2010/main" type="writingRegion" rotatedBoundingBox="-3250,8718 -2355,8718 -2355,9364 -3250,9364"/>
        </emma:interpretation>
      </emma:emma>
    </inkml:annotationXML>
    <inkml:traceGroup>
      <inkml:annotationXML>
        <emma:emma xmlns:emma="http://www.w3.org/2003/04/emma" version="1.0">
          <emma:interpretation id="{4501860C-61B5-4ED5-9CCE-656DB04FB177}" emma:medium="tactile" emma:mode="ink">
            <msink:context xmlns:msink="http://schemas.microsoft.com/ink/2010/main" type="paragraph" rotatedBoundingBox="-3250,8718 -2355,8718 -2355,9364 -3250,9364" alignmentLevel="1"/>
          </emma:interpretation>
        </emma:emma>
      </inkml:annotationXML>
      <inkml:traceGroup>
        <inkml:annotationXML>
          <emma:emma xmlns:emma="http://www.w3.org/2003/04/emma" version="1.0">
            <emma:interpretation id="{B49548B8-A33A-464D-A58A-C443714E2EE0}" emma:medium="tactile" emma:mode="ink">
              <msink:context xmlns:msink="http://schemas.microsoft.com/ink/2010/main" type="line" rotatedBoundingBox="-3250,8718 -2355,8718 -2355,9364 -3250,9364"/>
            </emma:interpretation>
          </emma:emma>
        </inkml:annotationXML>
        <inkml:traceGroup>
          <inkml:annotationXML>
            <emma:emma xmlns:emma="http://www.w3.org/2003/04/emma" version="1.0">
              <emma:interpretation id="{22F78CCB-56CB-41B7-A4DE-13A05FD2E2AF}" emma:medium="tactile" emma:mode="ink">
                <msink:context xmlns:msink="http://schemas.microsoft.com/ink/2010/main" type="inkWord" rotatedBoundingBox="-3250,8718 -2355,8718 -2355,9364 -3250,9364"/>
              </emma:interpretation>
            </emma:emma>
          </inkml:annotationXML>
          <inkml:trace contextRef="#ctx0" brushRef="#br0">89 0 152,'0'0'0,"-16"-7"0,5 14 0,-5 7 1,4 1 0,1 1 0,4 2 0,0 1-1,3-4 1,-1 1-1,5-2 1,5 2-1,11-5 0,6-6 0,8-3 0,9-2 0,1-7 0,10-4 0,9-1 0,3-3 0,-3 1 0,7-9 0,-3 14 0,1 7 0,-14 2 0,-9 2 0,-7 21 0,-12 11 0,-10 4 0,-12 10 0,-12 6 0,-6 1 1,-5 4 1,-4 4 1,-2-8 0,6-5-2,5-16 1,2-7-1,11-9 0,10-7-1,13-15 1,21-12-1,2-5 0,15-6-1,-17-2 0,2-3-19,4 7 1,3-4-72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984" units="cm"/>
          <inkml:channel name="Y" type="integer" max="2256" units="cm"/>
        </inkml:traceFormat>
        <inkml:channelProperties>
          <inkml:channelProperty channel="X" name="resolution" value="115.81396" units="1/cm"/>
          <inkml:channelProperty channel="Y" name="resolution" value="116.28866" units="1/cm"/>
        </inkml:channelProperties>
      </inkml:inkSource>
      <inkml:timestamp xml:id="ts0" timeString="2021-09-21T03:09:13.621"/>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DDC8C2F1-85F8-44C5-B1C0-9D1EFA700E44}" emma:medium="tactile" emma:mode="ink">
          <msink:context xmlns:msink="http://schemas.microsoft.com/ink/2010/main" type="writingRegion" rotatedBoundingBox="-7543,9467 -7200,9467 -7200,9576 -7543,9576"/>
        </emma:interpretation>
      </emma:emma>
    </inkml:annotationXML>
    <inkml:traceGroup>
      <inkml:annotationXML>
        <emma:emma xmlns:emma="http://www.w3.org/2003/04/emma" version="1.0">
          <emma:interpretation id="{37B949CA-1190-4F84-91EC-6A313D1B72FD}" emma:medium="tactile" emma:mode="ink">
            <msink:context xmlns:msink="http://schemas.microsoft.com/ink/2010/main" type="paragraph" rotatedBoundingBox="-7543,9467 -7200,9467 -7200,9576 -7543,9576" alignmentLevel="1"/>
          </emma:interpretation>
        </emma:emma>
      </inkml:annotationXML>
      <inkml:traceGroup>
        <inkml:annotationXML>
          <emma:emma xmlns:emma="http://www.w3.org/2003/04/emma" version="1.0">
            <emma:interpretation id="{F8F12ADD-C22B-4BD9-A5E0-CC7BC833B80B}" emma:medium="tactile" emma:mode="ink">
              <msink:context xmlns:msink="http://schemas.microsoft.com/ink/2010/main" type="line" rotatedBoundingBox="-7543,9467 -7200,9467 -7200,9576 -7543,9576"/>
            </emma:interpretation>
          </emma:emma>
        </inkml:annotationXML>
        <inkml:traceGroup>
          <inkml:annotationXML>
            <emma:emma xmlns:emma="http://www.w3.org/2003/04/emma" version="1.0">
              <emma:interpretation id="{BEDC3A92-6AD2-4EC1-A1D4-D2B783AD787F}" emma:medium="tactile" emma:mode="ink">
                <msink:context xmlns:msink="http://schemas.microsoft.com/ink/2010/main" type="inkWord" rotatedBoundingBox="-7543,9467 -7200,9467 -7200,9576 -7543,9576"/>
              </emma:interpretation>
            </emma:emma>
          </inkml:annotationXML>
          <inkml:trace contextRef="#ctx0" brushRef="#br0">343 109,'-74'-24,"-195"-61,269 85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1480" units="cm"/>
          <inkml:channel name="Y" type="integer" max="12100" units="cm"/>
          <inkml:channel name="F" type="integer" max="256" units="dev"/>
        </inkml:traceFormat>
        <inkml:channelProperties>
          <inkml:channelProperty channel="X" name="resolution" value="624.41858" units="1/cm"/>
          <inkml:channelProperty channel="Y" name="resolution" value="623.71136" units="1/cm"/>
          <inkml:channelProperty channel="F" name="resolution" value="0" units="1/dev"/>
        </inkml:channelProperties>
      </inkml:inkSource>
      <inkml:timestamp xml:id="ts0" timeString="2021-09-21T03:08:25.853"/>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F229F0C8-1CA3-4EA5-86FF-10BBA1081CDA}" emma:medium="tactile" emma:mode="ink">
          <msink:context xmlns:msink="http://schemas.microsoft.com/ink/2010/main" type="writingRegion" rotatedBoundingBox="17110,6769 8686,9579 8229,8209 16653,5399"/>
        </emma:interpretation>
      </emma:emma>
    </inkml:annotationXML>
    <inkml:traceGroup>
      <inkml:annotationXML>
        <emma:emma xmlns:emma="http://www.w3.org/2003/04/emma" version="1.0">
          <emma:interpretation id="{E89DFFFD-1D1D-4CE5-B57D-98BD47C2BA89}" emma:medium="tactile" emma:mode="ink">
            <msink:context xmlns:msink="http://schemas.microsoft.com/ink/2010/main" type="paragraph" rotatedBoundingBox="17110,6769 8686,9579 8229,8209 16653,5399" alignmentLevel="1"/>
          </emma:interpretation>
        </emma:emma>
      </inkml:annotationXML>
      <inkml:traceGroup>
        <inkml:annotationXML>
          <emma:emma xmlns:emma="http://www.w3.org/2003/04/emma" version="1.0">
            <emma:interpretation id="{5FD507EF-977E-4AE3-8A31-AC8502E51D38}" emma:medium="tactile" emma:mode="ink">
              <msink:context xmlns:msink="http://schemas.microsoft.com/ink/2010/main" type="line" rotatedBoundingBox="17110,6769 8686,9579 8229,8209 16653,5399"/>
            </emma:interpretation>
          </emma:emma>
        </inkml:annotationXML>
        <inkml:traceGroup>
          <inkml:annotationXML>
            <emma:emma xmlns:emma="http://www.w3.org/2003/04/emma" version="1.0">
              <emma:interpretation id="{123E34CE-B9C1-48F5-91C2-B8F03F1342C5}" emma:medium="tactile" emma:mode="ink">
                <msink:context xmlns:msink="http://schemas.microsoft.com/ink/2010/main" type="inkWord" rotatedBoundingBox="17110,6769 15394,7341 15013,6201 16730,5628"/>
              </emma:interpretation>
            </emma:emma>
          </inkml:annotationXML>
          <inkml:trace contextRef="#ctx0" brushRef="#br0">1476 0 103,'0'0'0,"0"0"0,0 0 0,0 0 0,0 0 0,0 0 0,0 0 0,0 0 0,0 0 0,0 0 1,0 0 1,0 0-1,0 0 1,0 0-2,0 0 1,0 0-1,0 0 1,0 0-1,0 0 1,0 0 0,0 0 0,0 0 0,0 0 1,0 0 0,0 0 0,0 0-1,0 0 1,0 0-1,0 0 0,0 0-1,0 0 1,0 0 0,0 0 0,-23 2-1,12 0 1,-1 1-1,3 1 1,0 1-1,0 2 1,2-1-1,-2 6 1,2-6-1,0 4 0,3-1 0,-3 2 1,0 3-1,3-3 0,-5 0 0,-3-2 0,1 0 0,0-4 0,-1 2 0,1-5 0,2 2 0,-3 1 0,1-5 0,0 2 0,-3 3 0,0-5 0,1 4 0,2-4 0,1 0 0,10 0 0,-11-4 0,11 4 0,-4-12 0,4 12 1,-3-13-1,-1 4 0,-1-3 0,3-1 0,2-3 0,0 5 1,0-5-1,2 4 0,0 1 0,1 4 0,-3 1 0,0 6 0,0-12 0,0 12 0,0 0 0,0 0 0,0 0 0,0 0 0,-7 12 0,0-6 0,-4 6 0,-3-1 0,1 3 0,-6 6 0,6-4 0,-1 2 0,3-2 0,-1 2 0,1-7 0,-12 3 0,1-3-1,-1-2 1,3-2-1,1-2 1,1 2-1,2-7 1,5 0 0,0-5 0,2 3 0,9 2 0,-14-5 0,14 5 0,-7-11 0,7 11 0,-4-7 0,4 7 0,0-11 0,0 11 0,0 0 0,0 0 0,0 0 0,0 0 0,0 0 0,0 0 0,0 0 0,0 0 0,-12 18 0,5-7 0,1 1 0,-10-1 0,0 0 0,-5 1 1,-4 1-1,-4 1 1,-5 4-1,4-7 0,8 1 0,-6-6 1,6-1-1,1 2 1,1-7 0,6-5 0,3 3-1,2-7 1,2 2-1,2-4 1,5-1-1,0 6 1,5-6-1,-5 12 1,0-9-1,0 9 1,0 0-1,0 0 0,0 0 0,0 0 0,-11 9 0,11-9 0,-12 12 0,12-12 0,-11 11 0,-1-4 1,1 4-1,-9 0 1,-3 1-1,-7 1 1,-6 3 0,4 0 0,1-9 0,-1 4 0,-2-2 1,-5-7 0,-2-4 0,7-2 1,7-5-2,4-12 1,5-6-2,18-2 1,16-5-1,9-10 0,14-3-1,11-1 1,6-2-5,1 12 1,2 2-107</inkml:trace>
          <inkml:trace contextRef="#ctx0" brushRef="#br0" timeOffset="786.47">1321-272 149,'0'0'0,"18"-9"0,-18 9 0,-22 11 0,13-4 0,0 0 0,9-7 0,0 0 0,18-7 0,9-2 0,9-3 0,7-1-2,-2 2 1,-2-8-46,-3 6 1,-2-1 21</inkml:trace>
          <inkml:trace contextRef="#ctx0" brushRef="#br0" timeOffset="1607.15">1044-211 137,'0'0'0,"-2"-16"0,2 16 0,0 0 0,0 0 0,0 0 0,0 0 1,0 0 1,0 0 1,-9-13-2,9 13 1,-11-16-1,4 9 0,-5 2-1,-4 3 1,3 2-1,-12 9 0,-9 7 0,4 0 0,1 4 0,11-4 0,2 0 0,20 0 0,8 2-3,13-7 0,0 1-100</inkml:trace>
          <inkml:trace contextRef="#ctx0" brushRef="#br0" timeOffset="2267">234-34 177,'22'-9'0,"12"-5"-2,7-2 1,-2 3-126</inkml:trace>
          <inkml:trace contextRef="#ctx0" brushRef="#br0" timeOffset="3153.56">-168-184 154,'0'0'0,"0"0"0,0 0 1,-2-27-1,-3 11 1,3 3-1,-1-3 1,1 2 0,-2 3 0,1 2 0,3 9 0,-2-14 0,2 14 0,0 0-1,0 0 1,-9 7-1,-2 9 0,-3 9 0,3 4 0,2 10-5,4-3 1,1 3-108</inkml:trace>
          <inkml:trace contextRef="#ctx0" brushRef="#br0" timeOffset="1959.92">794 635 180,'0'0'0,"0"-21"-2,0 21 0,12-13-39,-3 6 0,2 2-16</inkml:trace>
        </inkml:traceGroup>
        <inkml:traceGroup>
          <inkml:annotationXML>
            <emma:emma xmlns:emma="http://www.w3.org/2003/04/emma" version="1.0">
              <emma:interpretation id="{3CD274C1-2079-4E47-AAE6-08F9E1FA6BA0}" emma:medium="tactile" emma:mode="ink">
                <msink:context xmlns:msink="http://schemas.microsoft.com/ink/2010/main" type="inkWord" rotatedBoundingBox="15078,7099 12492,7962 12140,6904 14726,6042"/>
              </emma:interpretation>
            </emma:emma>
          </inkml:annotationXML>
          <inkml:trace contextRef="#ctx0" brushRef="#br0" timeOffset="4309.33">-584-338 154,'0'0'0,"3"11"0,-3-11 0,11 7 0,-11-7 0,9 0 0,-9 0 0,0 0 0,0 0 0,0 0 0,0 0 1,0 0-1,0 0 1,5 7-1,-1 4 0,-4 7 0,0 5 1,0 4-1,-4 10 0,4 6 0,-5-2 0,-4-3 0,4 3 0,-6-5-2,-7 3 0,-5-1-4,-4-6 0,-3-5 4,3-4 0,-2-7 1,6 2 0,0-7 0,1-4 1,1-2-1,3-5 1,2 0 0,-2-7 0,2-2 0,2 2 0,3-4 0,4-1 0,3 1 0,4-5 1,-5 2 0,5-2 1,5-2-1,-5 7 0,4-5 0,-4 5 0,7 4-1,-7 7 1,5-11-1,-5 11 1,0 0-1,0 0 0,0 0 0,-12 6 0,1 10 0,-12 7 0,-9 2 0,1 7 1,-3 2-1,0-3 1,-3 6-1,8-8 1,6-6-1,5-5 0,2-2 0,5-5 0,8-2 0,-1 3 0,4-1 0,0 0 0,4 3 0,-13 9 0,2 6 0,-11 0 0,-4 1 0,-13 9 0,-10-3 0,-7 5 1,-3 2-1,10-7 1,9-4-1,2-1 0,2-3-42,7-8 0,2 0 8</inkml:trace>
          <inkml:trace contextRef="#ctx0" brushRef="#br0" timeOffset="4584.09">-1099 41 177,'0'0'0,"5"-16"0,4 9 0,4 2-6,1 3 0,2-5-113</inkml:trace>
          <inkml:trace contextRef="#ctx0" brushRef="#br0" timeOffset="5135.49">-1576 326 154,'0'0'0,"21"-22"0,-21 22 0,0 0-1,0 0 1,-9 11-1,9-11 1,-14 0 0,-9 5 0,-11-3 0,2 7 0,-2 0 0,0 0 1,0 2 0,9 1 0,3-8 0,6 3 0,9-5-1,18-4 1,7-9 0,10 4 0,8-2-1,3 2 1,4-4-1,-12-1 1,-3 6-1,-10 12 0,-7 10 0,-11 14 0,-7 4 0,-11 6 0,-14-1 0,-2 2 0,-9 0-2,5-3 1,-3 3-39,-2 4 0,2 1-6</inkml:trace>
          <inkml:trace contextRef="#ctx0" brushRef="#br0" timeOffset="6456.12">-2159 705 143,'7'-7'0,"11"-4"0,-18 11 0,0 0 0,0 0 0,-12 4 0,6-8 0,-6 2 1,5-3 0,-2-6 2,7-7 0,-3-5-1,1 2 0,2 3-1,2-11 0,0-3 0,0 0 0,2-2 0,2 7 0,8 2 0,-8 5 0,3 2-1,-2 2 1,2 0 0,-3 2 0,-4 3-1,2 0 1,3 4-1,-5 7 1,13-11-1,-13 11 0,14-12 0,-14 12 0,11-7 0,-11 7 0,19-9 0,-8 5 0,7-3 0,-2 2 0,0 3 0,2-2 0,5 1 0,-7 3 0,-3 3 0,-6 6 0,-5 4 0,-6 15 0,-12 6 0,2-5 0,-2 0 0,-2 1 0,2-3 0,-4-4 0,6-1-1,-4-6 1,2 3-1,-4-6 1,-1-2-1,1-1 1,-3-4 0,1-1 0,1-3 0,5-2 0,-2-2 0,7 2 0,2-5 0,9 5 0,-14-4 0,14 4 0,0 0 0,0 0 0,0 0-1,0 0 1,0 0 0,0 0 0,-5 9 0,-4 2 0,0 1-1,-2-1 1,-5 7 0,5-4 0,-5-3 0,4-2 0,6-2-1,-6-3 1,1-1-1,0-1 1,2-2-1,-1-5 1,1-4-1,3 2 1,-6 1-1,5-3 1,-4 0 0,11 9 0,-16-10 0,16 10 0,-7-2 0,7 2 0,0 0 0,0 0 0,0 0 0,0 0 0,-4 12 0,8-1 0,-4 7 0,7-4 0,-2 6 0,-3 3 0,7 11 0,-9-5 0,2 5 0,-4 0 0,-3 0-1,-1-4 1,-3-3 0,2-4 0,0-5 0,-11 0 0,-5-2 0,-4-5 0,-7-2 0,-7-4 0,-4-8 0,-5 3 0,-3-2 0,3-7 1,3-11-1,8 6 0,10 3-1,6-5 0,9 0-35,7 2 0,1-4-15</inkml:trace>
          <inkml:trace contextRef="#ctx0" brushRef="#br0" timeOffset="6777.87">-2118 880 170,'0'0'0,"-10"-16"0,10 16 0,0 0-9,0 0 1,0 0 1,0 0 0,0 0-1,0 0 0,0 0-79</inkml:trace>
          <inkml:trace contextRef="#ctx0" brushRef="#br0" timeOffset="7241.55">-2918 351 162,'14'0'0,"2"0"-118</inkml:trace>
          <inkml:trace contextRef="#ctx0" brushRef="#br0" timeOffset="7021.71">-2398 1340 158,'0'0'0,"14"-18"0,-14 18 0,16 4 0,-16-4 0,16 11-26,-16-11 0,0 0-44</inkml:trace>
        </inkml:traceGroup>
        <inkml:traceGroup>
          <inkml:annotationXML>
            <emma:emma xmlns:emma="http://www.w3.org/2003/04/emma" version="1.0">
              <emma:interpretation id="{78078C5A-253F-43D7-A5FA-CAE26A8F5B36}" emma:medium="tactile" emma:mode="ink">
                <msink:context xmlns:msink="http://schemas.microsoft.com/ink/2010/main" type="inkWord" rotatedBoundingBox="11220,8564 8635,9426 8342,8546 10927,7684"/>
              </emma:interpretation>
            </emma:emma>
          </inkml:annotationXML>
          <inkml:trace contextRef="#ctx0" brushRef="#br0" timeOffset="51438.16">-5434 1751 173,'17'-5'0,"13"-11"0,-30 16 0,-9 7-1,7 5 1,-5 2-2,9 4 0,5 1-2,2 0 1,-2 4-2,12 1 0,9-3-6,-4 0 0,-6 0-80</inkml:trace>
          <inkml:trace contextRef="#ctx0" brushRef="#br0" timeOffset="52260.76">-5560 2020 136,'0'0'0,"9"9"0,-9-9 0,-18 0-1,8-4 1,-1 1-1,-1 1 1,0 2 0,1 2 0,4 1 0,-5 1 0,5-1 0,-5 1 1,3 3 0,9-7 1,-14 10-1,14-10 1,0 0-1,0 0 1,0 0-1,0 0 0,0 0-1,0 0 1,0 0-1,0 0 1,0 0-1,0 0 1,0 0-1,0 0 1,0 0-1,0 0 0,0 0 0,0 0 0,0 0 0,0 0 0,-5 21 0,5 0 0,-7 4 0,7 3 0,0 3 0,0 9 0,0 6 0,0 1 0,2 2 0,-2-9 0,0-5 0,-2 0 0,-10-2-3,1-1 1,-11-6-26,-3 0 0,-6 0-28</inkml:trace>
          <inkml:trace contextRef="#ctx0" brushRef="#br0" timeOffset="53842.03">-5878 1730 166,'16'12'0,"8"4"0,-24-16 0,0 0-2,0 0 1,-17-12-3,17 12 1,-12-16-3,12 16 1,-4-7-2,4 7 0,0-12-16,0 12 1,0 0-34</inkml:trace>
          <inkml:trace contextRef="#ctx0" brushRef="#br0" timeOffset="54618.13">-6168 1975 150,'9'0'0,"5"3"0,-14-3 0,-5-19 0,-2 7 0,3 1 0,-3-1 0,4 5 0,3 7 0,-2-9 0,2 9 0,0 0 0,0 0 1,-10 21-1,8-3 1,-5 1-1,7 4 1,7 1-1,0-1 1,10 1-1,1-1 0,13 0-2,-8 1 0,-2-10-40,3 7 0,-6-5 6</inkml:trace>
          <inkml:trace contextRef="#ctx0" brushRef="#br0" timeOffset="55338.23">-6295 2380 151,'17'-7'0,"1"0"0,-18 7 0,0 0 0,0 0 0,0 0 0,0 0 0,0 0 0,0 0 0,0 0 0,0 0 1,0 0-1,0 0 1,0 0-1,0 0 1,0 0-1,0 0 1,10-5-1,-10 5 1,14 0-1,-5 12 0,-2 6 0,0-1 0,-2 2 0,-10 2 0,-7 2 0,-6 7 0,-13 5 0,-4 5 0,-9 2 0,1 0 0,-3-4 0,-3-6 0,-3-4 0,10-2 0,7-12 0,0-2 0,2-3 0,9-9 0,10 0 0,3-21 0,11-9 0,11-5 0,13-3-1,-1 3 1,1-2-3,11-1 0,12 1-34,-10-7 0,3 2-7</inkml:trace>
          <inkml:trace contextRef="#ctx0" brushRef="#br0" timeOffset="55567.53">-6496 2123 174,'0'0'0,"0"9"-4,-21 7 1,0 1-118</inkml:trace>
          <inkml:trace contextRef="#ctx0" brushRef="#br0" timeOffset="49800.07">-4404 1424 124,'0'0'0,"0"0"1,0 0 0,0 0 0,0 0 0,0 0-1,0 0 0,0 0 1,0 0 0,0 0 2,0 0 0,0 0-1,0 0 0,0 0 0,0 0 0,0 0-1,0 0 1,12 16-1,4 8 1,3 1-2,5 8 1,4 2-1,-3 7 0,-1 0 0,-3 5 0,-7 4-1,0-6 1,-5-3-4,1-7 1,-6-7-37,3-5 1,0 1 4</inkml:trace>
          <inkml:trace contextRef="#ctx0" brushRef="#br0" timeOffset="50684.18">-4546 1770 127,'0'0'0,"0"0"0,0 0 0,0 0-1,0 0 0,0 0-7,0 0 1,0 0 6,0 0 0,0 0 1,0 0 1,-19 14 0,2-3 1,-1 1-1,1 0 0,-6 4 0,0-4 0,-6 2 0,6 0 0,4-2 0,8-5 1,-3-3-1,14-4 0,-12 7 0,12-7 0,7-11 0,0 1 0,9-1 0,8-10 0,11-7 0,-12 7 0,-4 6 0,-5-1 1,-2 7-2,-1 4 1,-1 5-1,1-5 1,-6 5-1,-5 0 1,19 5-1,-19-5 0,14 12 0,-9-1 1,-1 1-1,-4 7 1,0-3-1,-9 8 0,-3 1 0,-7 3 0,-4 3 0,-5-1 0,-5 0 0,-2 3 0,7-5 0,-7 5 0,4 0 0,1-3 0,4-4 0,8-5 0,6-9 0,10 2 0,9 2 0,-5-4 0,7-5 0,-2 11 0,3 3-3,-3 3 1,-5-6-95</inkml:trace>
          <inkml:trace contextRef="#ctx0" brushRef="#br0" timeOffset="51067.73">-5075 1814 148,'11'-9'0,"13"-8"0,-17 6 1,-3-3-1,10-3 0,7-6-3,5 0 1,2-5-102</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1480" units="cm"/>
          <inkml:channel name="Y" type="integer" max="12100" units="cm"/>
          <inkml:channel name="F" type="integer" max="256" units="dev"/>
        </inkml:traceFormat>
        <inkml:channelProperties>
          <inkml:channelProperty channel="X" name="resolution" value="624.41858" units="1/cm"/>
          <inkml:channelProperty channel="Y" name="resolution" value="623.71136" units="1/cm"/>
          <inkml:channelProperty channel="F" name="resolution" value="0" units="1/dev"/>
        </inkml:channelProperties>
      </inkml:inkSource>
      <inkml:timestamp xml:id="ts0" timeString="2021-09-21T03:15:12.037"/>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7F5B606F-58D2-4B43-915D-A205BE7A71AA}" emma:medium="tactile" emma:mode="ink">
          <msink:context xmlns:msink="http://schemas.microsoft.com/ink/2010/main" type="writingRegion" rotatedBoundingBox="25708,14255 20849,18348 17579,14465 22438,10372"/>
        </emma:interpretation>
      </emma:emma>
    </inkml:annotationXML>
    <inkml:traceGroup>
      <inkml:annotationXML>
        <emma:emma xmlns:emma="http://www.w3.org/2003/04/emma" version="1.0">
          <emma:interpretation id="{09D77A25-4745-4740-BC33-8225FD4D5F12}" emma:medium="tactile" emma:mode="ink">
            <msink:context xmlns:msink="http://schemas.microsoft.com/ink/2010/main" type="paragraph" rotatedBoundingBox="24955,15088 21424,17847 20125,16184 23656,13425" alignmentLevel="1"/>
          </emma:interpretation>
        </emma:emma>
      </inkml:annotationXML>
      <inkml:traceGroup>
        <inkml:annotationXML>
          <emma:emma xmlns:emma="http://www.w3.org/2003/04/emma" version="1.0">
            <emma:interpretation id="{95FAE122-7460-4AC8-89DB-EB077E94775B}" emma:medium="tactile" emma:mode="ink">
              <msink:context xmlns:msink="http://schemas.microsoft.com/ink/2010/main" type="line" rotatedBoundingBox="24955,15088 21424,17847 20125,16184 23656,13425"/>
            </emma:interpretation>
          </emma:emma>
        </inkml:annotationXML>
        <inkml:traceGroup>
          <inkml:annotationXML>
            <emma:emma xmlns:emma="http://www.w3.org/2003/04/emma" version="1.0">
              <emma:interpretation id="{67C2A41F-96AF-424B-B39E-F0612514A380}" emma:medium="tactile" emma:mode="ink">
                <msink:context xmlns:msink="http://schemas.microsoft.com/ink/2010/main" type="inkWord" rotatedBoundingBox="24817,14911 22642,16610 21481,15124 23656,13425"/>
              </emma:interpretation>
            </emma:emma>
          </inkml:annotationXML>
          <inkml:trace contextRef="#ctx0" brushRef="#br0">930 2933 141,'12'0'0,"7"5"0,-10-5 0,-6 0 0,-3 0 0,0 0 0,0 0 1,-14 7 0,14-7 0,-5 16 0,10-4 0,4 2 0,5 2 0,5 0-1,9 8 1,9 2 0,-4-5 0,2-3-1,3-1 1,1 1-1,-4 1 1,-4 0-1,-3 2 0,2 2 0,-6 7 1,-1 8-1,-11-3 0,-12 5-1,0-1 1,-7 8 0,-10 2 0,-15 5 0,-3 7 0,-3 7 0,-9 4 0,-4 5 0,-17 17 0,-14 11 0,2-5 0,1-2 0,11-11 0,7-12 0,21-17 0,12-16-1,10-11 1,6-17-20,0 2 1,3 0-58</inkml:trace>
          <inkml:trace contextRef="#ctx0" brushRef="#br0" timeOffset="378.38">633 3765 180,'0'0'0,"21"-12"0,-21 12 0,0 0 0,0 0 1,0 0-1,0 0 0,19-21 0,-3 7 0,1-2-4,16 2 1,11 2-36,0 10 1,1 2-22</inkml:trace>
          <inkml:trace contextRef="#ctx0" brushRef="#br0" timeOffset="1815.31">252 4691 170,'0'0'0,"0"0"0,0 0 0,0 0-1,0 0 1,0 0-1,0 0 1,0 0-1,0 0 1,-10 9 0,-6 0 0,-5 3 0,0 0 0,-3-3 0,-4 0 0,-2-2 0,-1-4 0,3-6 0,-2-6 1,2-10 0,0-4 0,0-7 0,7-6 0,7-6-1,2 7 1,5 5-1,0-12 1,0-7-1,0 4 1,2-6-1,-2 11 1,2 3-1,-2 6 1,3 1-1,-1 4 1,5 1-1,0 4 1,5 0-1,-5 4 1,0 6-1,4 4 0,1-5 0,7 0 0,2 0 0,12-6 1,11-3-1,7 0 0,10-3 0,2 3 0,8 3 0,-8 1 0,-2 1 0,2 7 0,-5 4-1,-9 3 1,-13 2-1,1 14 1,-7 9-1,-11 7 0,-7 5 0,-5 3 0,-5 4 0,-9-2 1,-7 2-1,0-5 1,-2-2-1,-3-2 0,-5 0-1,-4-3 0,-5 0 1,-6-2 0,-1-9 1,7-3 0,3-6 0,8-8 0,11-9 0,-1-7 0,3-9 0,4 2 0,7-3 0,1 6 0,1 1 0,3 8 0,0 2 0,0 7 0,0 0 0,0 12 0,-4 6-1,-3 10 1,0 7 0,2-4 0,-2-3 0,2-3 0,-2 1 0,2-2 0,-4-3 0,-5 0 0,-7-3 0,0 1 0,-5-3-2,-2 5 1,0 5-2,-12 4 0,-2-4 2,0 2 1,-3 3 0,-1-1 1,-6-2 0,12-5 0,12-6 0,5-6 1,4-3 0,7-4 0,8-4-1,4-9 1,4-10-1,6 5 0,4-2-1,7 6 0,5 3 0,-3 7 0,0 5 0,-1 11 0,-4 10 0,-6 7 0,-5 9-1,5 5 1,4 4-1,-14-2 1,-9 3-5,-7-1 0,-7 3-43,-11 0 1,-1-1 16</inkml:trace>
          <inkml:trace contextRef="#ctx0" brushRef="#br0" timeOffset="2167.04">-1024 4595 176,'0'0'0,"-7"18"1,7-18 0,-19-7 0,10 0 0,2 0-1,7 7 0,-14-9 0,14 9 0,-10-5 0,10 5 0,0 0 0,10 12 0,6 9 0,5 9 0,5 10-3,2 2 0,0 3-123</inkml:trace>
          <inkml:trace contextRef="#ctx0" brushRef="#br0" timeOffset="186634.02">-170 2849 116,'10'0'0,"4"-5"0,-5 3 0,-2-1 0,-7 3 0,10-2 1,-10 2 1,0 0 0,0 0 1,0 0-2,0 0 0,0 0-1,0 0 0,0 0-91</inkml:trace>
          <inkml:trace contextRef="#ctx0" brushRef="#br0" timeOffset="185564.66">-198 2809 120,'0'0'-87</inkml:trace>
        </inkml:traceGroup>
        <inkml:traceGroup>
          <inkml:annotationXML>
            <emma:emma xmlns:emma="http://www.w3.org/2003/04/emma" version="1.0">
              <emma:interpretation id="{7EB5B85A-C806-41AD-A317-5FCE069A4D77}" emma:medium="tactile" emma:mode="ink">
                <msink:context xmlns:msink="http://schemas.microsoft.com/ink/2010/main" type="inkWord" rotatedBoundingBox="22457,17041 21424,17847 20501,16666 21533,15859"/>
              </emma:interpretation>
            </emma:emma>
          </inkml:annotationXML>
          <inkml:trace contextRef="#ctx0" brushRef="#br0" timeOffset="2852.29">-1207 5121 175,'0'0'0,"-18"0"0,18 0 1,-12-5-1,12 5 1,-12-5-1,12 5 1,0 0 0,0 0 0,0 0-1,0 0 1,0 0-1,0 0 1,0 0-1,0 0 0,0 0 0,3 17 0,6 11-1,-7 7 1,3 4-1,-5 4 0,-5 1 0,-4-2 0,-5-2-1,-7-1 1,-7-1-1,0-8 0,-3-6 1,-8-8 1,-11-4 0,15-10 0,0-9 0,2-9 0,10-12 0,4 7 0,8-1 0,4 4 0,2-1 0,0 7 0,3 5-2,2 19 1,-5 16-17,0 14 0,3 0-72</inkml:trace>
          <inkml:trace contextRef="#ctx0" brushRef="#br0" timeOffset="3543.74">-1581 4665 172,'0'0'0,"12"-7"0,-12 7 0,0 0 0,0 0 0,-3 23 0,-4-6 0,3 6 0,-3 0 0,2 3 0,5-3 0,5 1 0,2-8 0,0-2-1,14 0 1,9-2-10,-4 2 1,2 0-99</inkml:trace>
          <inkml:trace contextRef="#ctx0" brushRef="#br0" timeOffset="3154.22">-1782 5906 131,'9'-14'0,"10"-10"0,-19 24 0,0 0 1,-12-9 0,-11-10 4,6-9 0,3-9-2,3-3 1,6-2-2,-7-2 1,0-5-1,-4 7 0,2 2-1,-2 7 1,-3 3-1,-7 9 1,-7 9-2,-2 14 1,0 10-1,-12 21 0,-6 16 0,6 5 0,2 13 0,15-6 0,11 0 0,12-10 0,12-9 0,20-11 0,22-10-1,7-21 1,7-16-8,7-15 1,0 1-100</inkml:trace>
          <inkml:trace contextRef="#ctx0" brushRef="#br0" timeOffset="3815.09">-1427 6448 173,'24'-26'0,"-1"1"-126</inkml:trace>
        </inkml:traceGroup>
      </inkml:traceGroup>
    </inkml:traceGroup>
    <inkml:traceGroup>
      <inkml:annotationXML>
        <emma:emma xmlns:emma="http://www.w3.org/2003/04/emma" version="1.0">
          <emma:interpretation id="{D4B57977-A9B8-4B2E-A534-7E5866E7F9E1}" emma:medium="tactile" emma:mode="ink">
            <msink:context xmlns:msink="http://schemas.microsoft.com/ink/2010/main" type="paragraph" rotatedBoundingBox="24627,12971 19768,17064 18925,16063 23784,11970" alignmentLevel="1"/>
          </emma:interpretation>
        </emma:emma>
      </inkml:annotationXML>
      <inkml:traceGroup>
        <inkml:annotationXML>
          <emma:emma xmlns:emma="http://www.w3.org/2003/04/emma" version="1.0">
            <emma:interpretation id="{E4324B5D-4CEF-458F-8C27-E87D9F66453D}" emma:medium="tactile" emma:mode="ink">
              <msink:context xmlns:msink="http://schemas.microsoft.com/ink/2010/main" type="line" rotatedBoundingBox="24627,12971 19768,17064 18925,16063 23784,11970"/>
            </emma:interpretation>
          </emma:emma>
        </inkml:annotationXML>
        <inkml:traceGroup>
          <inkml:annotationXML>
            <emma:emma xmlns:emma="http://www.w3.org/2003/04/emma" version="1.0">
              <emma:interpretation id="{BAFF23AB-FF86-420C-AE3B-A468E8A8312D}" emma:medium="tactile" emma:mode="ink">
                <msink:context xmlns:msink="http://schemas.microsoft.com/ink/2010/main" type="inkWord" rotatedBoundingBox="24570,12904 22310,14807 21561,13918 23821,12014"/>
              </emma:interpretation>
            </emma:emma>
          </inkml:annotationXML>
          <inkml:trace contextRef="#ctx0" brushRef="#br0" timeOffset="138856.26">961 1101 167,'0'0'0,"-7"16"0,7-16 0,12 12 0,2-1 0,7 6 0,2 8 0,7 10-1,1 0 1,4 8 0,0 1 0,5 5-2,0-2 1,2 0-20,-7 2 0,2 0-61</inkml:trace>
          <inkml:trace contextRef="#ctx0" brushRef="#br0" timeOffset="139860.08">427 1187 149,'0'0'0,"0"0"0,0 0 1,-7-19-1,3 10 1,1-3-1,3 5 1,-5-2 0,5 9 1,0-9 1,0 9 0,0 0-2,0 0 1,0 0-2,0 0 1,5 18 0,0 1 0,7 9-1,-1 2 1,1 5-1,2 5 1,2 5-1,-2 6 0,0-2 0,1 3 0,-4-1 0,1-7 0,2-6 0,0-1 0,0-9 0,2-2 0,-4-7 0,5-5 0,1-5 0,6-4 0,6-5 0,-7 0 0,1 0 0,-5 2 0,-3 0-1,-7 1 1,-2-3 0,-7 0 0,0 0-1,0 0 1,0 0 0,0 0 0,-9 7 0,0-3 0,-5 1 0,-7 0 0,-5 2 0,-5 4 0,-4 1 0,-2 0 0,-5 2 0,2 14 0,0 7 0,-2 5 0,0 4 0,7-4 0,7-5 0,7-5 0,7-6 0,7-1 0,4-4 0,13 4 0,8 0 0,-1 1 0,-3-1 0,2 5 0,3 5 0,-5-3 0,-5 3 0,-6 7 0,-8 2-1,-4 0 1,-3 2-5,-12 1 1,1-1-109</inkml:trace>
          <inkml:trace contextRef="#ctx0" brushRef="#br0" timeOffset="140125.82">55 1968 190,'-7'9'0,"2"5"0,5-14 0,12-21-5,2 5 0,0-5-125</inkml:trace>
          <inkml:trace contextRef="#ctx0" brushRef="#br0" timeOffset="141106.54">-226 2325 180,'0'0'0,"10"-9"0,-10 9 0,9-7-2,-9 7 1,0 0-2,0 0 0,-2 12 1,-8 4 1,-1 7 0,-4 8 1,-8 8-1,2-6 1,-2 0-1,-3-3 1,-9 1-1,-3-6 1,-2-1 0,5-8 0,3-7-1,6-2 1,-2-7-1,0-2 0,2-7 1,3-1 0,4-1 0,-2-13 0,2-4 0,-2-7 1,2-7-1,3 5 1,2 4 0,2-2 0,0-5 0,1 8 0,-1-1 1,5 7 0,-2 3-1,-1 2 1,6 4-1,-1 1 1,10 2-1,-5 5 0,0 4-1,0 5 1,0 0-1,0 0 0,4 7 0,3 12 1,-4 6-1,1 13 0,1 4 0,-10 7 0,1 7 0,1 2 0,3 3 0,0-2 0,3-3 0,-1-5 0,5-4-1,-7-3 1,0-2-1,-7-7 0,2-9 0,-4-2 1,0-6 0,4-4 0,-5-4 0,10-10 0,-14 4 0,3-11 0,-1-9 0,-9-5 0,-2-5 0,2-4 0,-3-1 0,-4-6 0,-5 2 0,3 2 0,-3 3 0,5 6 0,-5 8 0,0 9 0,-2 7 0,0 16 0,2 15 0,1 4 0,1 2 0,10-2 0,5 0 0,11-4 0,12-6 0,7-3 0,10-8 0,11-10 0,9-11-2,12-7 1,3-9-9,-1-1 1,1-4-102</inkml:trace>
          <inkml:trace contextRef="#ctx0" brushRef="#br0" timeOffset="141320.24">-575 2984 183,'-14'12'0,"-11"9"-35,-3 7 0,-1 0-38</inkml:trace>
        </inkml:traceGroup>
        <inkml:traceGroup>
          <inkml:annotationXML>
            <emma:emma xmlns:emma="http://www.w3.org/2003/04/emma" version="1.0">
              <emma:interpretation id="{F99AD1A8-8CB0-4BE2-86D9-09E3F5D23AD1}" emma:medium="tactile" emma:mode="ink">
                <msink:context xmlns:msink="http://schemas.microsoft.com/ink/2010/main" type="inkWord" rotatedBoundingBox="21971,15208 19768,17064 18925,16063 21128,14207"/>
              </emma:interpretation>
            </emma:emma>
          </inkml:annotationXML>
          <inkml:trace contextRef="#ctx0" brushRef="#br0" timeOffset="143088.01">-1906 3120 144,'0'0'0,"0"21"0,0-21 0,0 0-1,0 0 0,0-14 0,0 14 1,-5-14 0,5 14 0,0-16 0,0 16 1,0-12 1,0 12 1,0 0 0,0 0 0,0 0-1,0 0 0,16 16-1,-4-2 0,2 5-1,0 2 1,0 0-1,5 12 1,2 9-1,-2-5 1,-3-2-1,-2-2 1,-2-3-1,-3-2 1,-2-7-1,-4 3 0,-3-3-3,-3-2 0,-4-1 1,-2-1 0,-5-1 1,-3-4 1,-1 2 0,-3-5 0,-3-2 0,-2-2 0,-4-5 0,-3-5 0,3-7 0,-8 1 0,3-3 2,7-3 0,5 1 0,2-10 0,9-9-1,-2 2 1,2 1-1,5 4 0,3-5 0,4 0 0,0 1-1,0 8 1,2 5-1,-2 8 1,0 6-1,0 5 1,0 0-1,0 0 1,-2 9-1,2-9 1,-7 14-1,4-4 1,1 1-1,2 4 1,5 3-1,2 10 0,-5 7 0,7-2 0,-4 2 0,4 0 0,3 0 0,2 5 0,0 0 0,2-1 0,-4 3 0,-5 5 0,-2 2-1,-5 3 1,-2 1-1,-5-6 0,-5-5 0,2-7 1,-1-9 0,6-5 0,-4-5 0,-5-2 0,-3-4 0,3-6 0,3-1 0,-4-10 0,1-5 0,-9-7 0,-7-9 0,2 0 0,-1-2 0,4-3 1,4-2-1,4 9 0,8 3 0,-3 7 0,3 2 0,2 4 0,2 3 0,5 7 0,-14-7 0,2 19 0,-9 11 0,7 1 0,-4 1 0,6 6 0,2 4 0,3-2 0,7-8 0,0 3 0,5-2 0,4 4 0,3 1 0,2-1 0,5-2 0,-3 3 0,3-1 0,-7 7 0,-1 6 0,-11 1 0,-9 3-2,-5-5 1,-14 2-14,-2 1 0,-1-1-82</inkml:trace>
          <inkml:trace contextRef="#ctx0" brushRef="#br0" timeOffset="143363.91">-2705 3945 199,'7'-21'0,"3"-16"-1,4-8 0,7-9-25,0 1 1,0-1-75</inkml:trace>
          <inkml:trace contextRef="#ctx0" brushRef="#br0" timeOffset="143899.46">-2910 4398 193,'2'-11'0,"0"-13"0,-2 24 0,-4 12-1,4-12 1,-8 12-1,8-12 0,0 0 0,0 0 1,10-5 0,-10 5 0,9-7 0,-9 7 0,12-9 0,-5 6 0,9-6 0,-4 4 0,4 1 0,-2 1 0,3 3 0,-3 10 0,2 8 0,1 1 0,-3 2 0,0 7 0,-3 5 0,-1-5 0,-6 0-1,1 5 1,-10 2-8,-9 2 0,-9 5-11,-10 0 1,-9 3-42,-5-1 0,-4 0 60,4-1 1,0-1-10</inkml:trace>
          <inkml:trace contextRef="#ctx0" brushRef="#br0" timeOffset="145054.88">-2864 4793 169,'-11'0'0,"-10"-4"0,7 1 0,2 3-1,2-2 0,1-3-1,-3 1 1,-2-3 0,-9 0 1,-10 0 0,5 4 0,-2 1 1,-1 0 0,3 2 0,0-5 0,5 0 0,4-6 1,3-3-1,4-10 1,5-4-1,-7-2 1,4-3-1,6-4 0,4-8-1,0 8 1,2 4-1,3 0 1,4 3-1,-4 7 0,2 6 0,-5 3 1,0 5-1,-2 9 0,7-14 0,-7 14 1,8-9-1,-8 9 0,9-10 0,-9 10 0,19-7 0,-12 5 0,2 0 0,0 2 0,3 0 0,2 2 0,5 3 0,-3 2 0,-2 0 0,-2 4 0,-5 6 0,-2 1 0,-1 3-1,-8 10 1,-8 4-1,0-5 1,-2-2-1,-2 3 1,-8-1 0,-4 0 0,3 1-1,1-8 0,1-2 1,2-5 0,0-4 0,4-2 0,1-6 0,4-6 0,5-7 0,7-3 0,12-7 0,-7 5 0,4-2 0,0 4 0,-6 5 0,-3 7 0,0 0-1,-3 16 0,3 10 0,-4 0 1,1 2-1,1-5 1,2-2 0,-2-4 0,2-6 0,-7 1 0,-5-3 0,0-6 0,-2-1 0,-7-4 0,-5-5 0,1 0 0,-8-3 0,2 6 0,3-1 0,5 3 0,4 2 0,5 2 0,5 3 0,9-5 0,-5 11 0,5-11 0,12 17 0,2-8 0,7-4 0,5 9 0,4 4-1,5 3 1,3 3 0,-6-1 0,3-2-1,-4 5 1,-1 4 0,-4 3 0,0 0 0,-12-3 0,-2 1 0,-10-1 0,-7-2 0,1-5 0,-4-2 0,-22-2 0,-12-3 0,-10-4 1,-11-2 0,-2-6 1,-6-4-2,1-7 1,5-7-1,6-2 0,1-8-2,11-1 1,2-3-46,10 2 1,3 0 1</inkml:trace>
          <inkml:trace contextRef="#ctx0" brushRef="#br0" timeOffset="145530.68">-2754 5214 164,'0'0'0,"-14"12"1,12-3 0,-3 3-1,3 6 1,2 11-1,0-6 0,0 0-2,-2-2 0,-1 0-9,-13-2 1,2 0-91</inkml:trace>
          <inkml:trace contextRef="#ctx0" brushRef="#br0" timeOffset="145669.04">-2990 5429 148,'0'0'0,"12"9"1,-10 1 0,-4-1 0,2 5 1,0 0-2,0 0 1,2 0-20,3-2 1,-1 0-62</inkml:trace>
          <inkml:trace contextRef="#ctx0" brushRef="#br0" timeOffset="145882.28">-3891 4618 193,'0'0'0,"0"0"-3,0 0 0,0 0-133</inkml:trace>
        </inkml:traceGroup>
      </inkml:traceGroup>
    </inkml:traceGroup>
    <inkml:traceGroup>
      <inkml:annotationXML>
        <emma:emma xmlns:emma="http://www.w3.org/2003/04/emma" version="1.0">
          <emma:interpretation id="{CF5C8B07-999E-4B2C-A1B7-01AA06DF541E}" emma:medium="tactile" emma:mode="ink">
            <msink:context xmlns:msink="http://schemas.microsoft.com/ink/2010/main" type="paragraph" rotatedBoundingBox="23523,11632 20223,14847 18960,13550 22259,10335" alignmentLevel="1"/>
          </emma:interpretation>
        </emma:emma>
      </inkml:annotationXML>
      <inkml:traceGroup>
        <inkml:annotationXML>
          <emma:emma xmlns:emma="http://www.w3.org/2003/04/emma" version="1.0">
            <emma:interpretation id="{F27D0E03-34A4-4CD3-8316-2C22F41B6F99}" emma:medium="tactile" emma:mode="ink">
              <msink:context xmlns:msink="http://schemas.microsoft.com/ink/2010/main" type="line" rotatedBoundingBox="23523,11632 20223,14847 18960,13550 22259,10335"/>
            </emma:interpretation>
          </emma:emma>
        </inkml:annotationXML>
        <inkml:traceGroup>
          <inkml:annotationXML>
            <emma:emma xmlns:emma="http://www.w3.org/2003/04/emma" version="1.0">
              <emma:interpretation id="{1F8AC0CE-6FDB-48A1-8FAA-54BB10223BCE}" emma:medium="tactile" emma:mode="ink">
                <msink:context xmlns:msink="http://schemas.microsoft.com/ink/2010/main" type="inkWord" rotatedBoundingBox="23523,11632 21900,13213 20636,11916 22259,10335"/>
              </emma:interpretation>
            </emma:emma>
          </inkml:annotationXML>
          <inkml:trace contextRef="#ctx0" brushRef="#br0" timeOffset="135731.57">-451-66 162,'0'0'0,"0"0"0,0 0 1,-21-7-1,7 0 1,3 3-1,-1-6 0,0 1 0,1-3 1,-1 1-1,-5 1 1,6 3 0,-1 2 0,5 3 1,7 2 0,-16-7-1,16 7 0,0 0 0,0 0 0,0 0-1,0 0 1,-3 9-1,3-9 0,7 15 0,-4-6 0,6 3 0,3 6 0,2 6 0,0 1 0,-2 1 0,2 4 0,2 1 0,-4-8 0,-1-2 0,3 3 0,0-1 0,-2 0 0,0 3 0,-7-5 0,-3-2 0,-9 4 0,-10 3-1,1-5 1,0 0 0,-10 0 0,-9 2 0,7-4 0,0-3 0,2-4 0,5-10 0,-3-4 0,1-7 0,2-1 0,5-1 0,2 1 0,4 3-1,1 3 1,2 4 0,-5 11 0,-2 8-1,2 2 1,-6 5-1,1-1 0,-6 4 0,13-8 1,8-7 0,-5-3 0,2-6-1,5-5 1,-9 5-2,9-5 1,-14-10-1,5 1 1,-1-3 1,-4-2 0,0-2 0,-4-3 0,1 0 0,-6-2 0,-3-2 0,7 7 0,5-3 0,7 3 0,5-5 0,-10 0 0,-7 0 0,5 7 0,3 2 0,1 0 1,1 7-1,9 5 1,-9-7-1,9 7 1,0 0-1,0 0 1,0 0-1,0 0 0,0 0 0,0 0 0,11 12 0,1 0 0,4 4 0,-2 3 0,-2-5 0,2 7 0,3 0 0,-6 0 0,1-2 0,-5-3 0,-2-2 0,-3 0 0,-2-2 0,0 2 0,-2 0 0,-15 7 0,-6-2 0,2-3 0,2-2 0,-2 0 0,2-2 0,3 6 1,4 3-1,0 0 0,5 3 0,0 4 0,-4 9 0,-1-6 0,5-1 0,5 3 0,2-8 0,4 8 0,3-7 0,-2 2 0,2-5 0,-2-4 0,-1-3-3,-15 8 1,-8-3-35,-9 4 1,0 1-20</inkml:trace>
          <inkml:trace contextRef="#ctx0" brushRef="#br0" timeOffset="136346.88">-825-615 168,'0'0'0,"-2"12"0,2-12 0,-5-17 0,0 10 0,3-4 0,2 11 0,0 0 0,-5 14 0,1 9 0,-8 14 0,-7 13-1,-2-4 1,-2 13-1,-1-6 1,-1 6-2,1-10 1,-2-2-4,1-1 1,-3-3-30,4 1 1,3 0-21</inkml:trace>
          <inkml:trace contextRef="#ctx0" brushRef="#br0" timeOffset="135989.95">-710 1290 188,'0'0'0,"-19"2"-2,21-18 1,1-1-134</inkml:trace>
          <inkml:trace contextRef="#ctx0" brushRef="#br0" timeOffset="136552.09">-1581 678 198,'9'-10'0,"8"-6"0,4-8 0,5-13-12,4-3 0,-4 1-112</inkml:trace>
          <inkml:trace contextRef="#ctx0" brushRef="#br0" timeOffset="137248.07">-1630 792 197,'0'0'0,"-12"-12"0,12 12 0,-7-9-4,7 9 1,0 0-24,0 0 0,0 0 19,0 0 0,-2 12 14,-3 4 0,-2 3 2,-5 2 0,-4 2-6,2-2 1,-2 0-2,-1-2 1,3-5-1,0 0 0,2-5-1,-4 1 1,4-6-1,1 3 0,-1-7 0,0 0 1,-2 3-1,2-1 1,3-2-1,-3 0 1,-2-2-1,3-1 1,-1 3 0,0-7 0,0 3 0,-4-6 1,0-1-1,-1-3 1,3-7 0,3 0 0,4-3 0,-10-9 0,-2-2-1,8-2 1,-6-3-1,3 5 0,-2 2-1,-5 8 1,-5 1-1,5 8 0,2 2 0,3 2 0,2 1 0,5 4 0,2 0-1,7 7 1,-7-12-6,7 12 1,0-12-32,11 12 0,1-4-25</inkml:trace>
          <inkml:trace contextRef="#ctx0" brushRef="#br0" timeOffset="137458.15">-1675 1524 185,'0'0'0,"-21"-21"-3,5 7 0,0-5-127</inkml:trace>
          <inkml:trace contextRef="#ctx0" brushRef="#br0" timeOffset="134290.19">1 0 151,'0'0'0,"-9"-3"0,9 3 0,0 0 0,5 7 0,2 10-1,2-3 1,0 2 0,8 12 0,4 7 0,-3-4 1,-6-6 2,12 6 0,6 1-2,-2-8 1,3-1-2,-1 3 1,3 2-1,-1 2 0,1 3-2,-5-3 1,3 1-114</inkml:trace>
        </inkml:traceGroup>
        <inkml:traceGroup>
          <inkml:annotationXML>
            <emma:emma xmlns:emma="http://www.w3.org/2003/04/emma" version="1.0">
              <emma:interpretation id="{AE3CA02F-DE3D-4637-BD63-0D5A02A1D305}" emma:medium="tactile" emma:mode="ink">
                <msink:context xmlns:msink="http://schemas.microsoft.com/ink/2010/main" type="inkWord" rotatedBoundingBox="20734,13463 19780,14392 19582,14190 20536,13260"/>
              </emma:interpretation>
            </emma:emma>
          </inkml:annotationXML>
          <inkml:trace contextRef="#ctx0" brushRef="#br0" timeOffset="133389.37">-3493 3005 141,'0'0'0,"-28"-18"0,28 18 0,11-10 0,-4 8 0,10 2 0,-6 0 1,-4-2 0,3-3 0,-3 0 0,-7 5 1,14-11 0,-14 11 0,9-12 0,-9 12 0,14-9 1,-14 9 0,14-5-2,-14 5 1,0 0-1,0 0 1,0 0-1,0 0 1,14-16-1,5-1 0,7-4 1,4 0 0,3-2-1,4-3 1,6-11-1,3 6 0,1 3-1,0 0 1,5-5-1,-1 3 1,5-3-1,-2 5 0,9-7 0,-9 3 1,0-1-1,-5 0 1,-4 0-1,-6 5 0,-1 5 0,-1 2 0,5 0 0,-18 9 0,-10 1-1,-2 3 1,-8 4-3,-4 4 0,0 0-16,0 0 1,0 0-80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1480" units="cm"/>
          <inkml:channel name="Y" type="integer" max="12100" units="cm"/>
          <inkml:channel name="F" type="integer" max="256" units="dev"/>
        </inkml:traceFormat>
        <inkml:channelProperties>
          <inkml:channelProperty channel="X" name="resolution" value="624.41858" units="1/cm"/>
          <inkml:channelProperty channel="Y" name="resolution" value="623.71136" units="1/cm"/>
          <inkml:channelProperty channel="F" name="resolution" value="0" units="1/dev"/>
        </inkml:channelProperties>
      </inkml:inkSource>
      <inkml:timestamp xml:id="ts0" timeString="2021-09-21T03:15:23.462"/>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26FDADE4-EB18-405C-A4B1-6CCBDBDE2771}" emma:medium="tactile" emma:mode="ink">
          <msink:context xmlns:msink="http://schemas.microsoft.com/ink/2010/main" type="writingRegion" rotatedBoundingBox="5375,13503 2230,15660 498,13134 3643,10977"/>
        </emma:interpretation>
      </emma:emma>
    </inkml:annotationXML>
    <inkml:traceGroup>
      <inkml:annotationXML>
        <emma:emma xmlns:emma="http://www.w3.org/2003/04/emma" version="1.0">
          <emma:interpretation id="{D33A0E9B-DDA5-4222-9EF9-8B626A827D90}" emma:medium="tactile" emma:mode="ink">
            <msink:context xmlns:msink="http://schemas.microsoft.com/ink/2010/main" type="paragraph" rotatedBoundingBox="4912,13821 2230,15660 1406,14458 4088,12619" alignmentLevel="1"/>
          </emma:interpretation>
        </emma:emma>
      </inkml:annotationXML>
      <inkml:traceGroup>
        <inkml:annotationXML>
          <emma:emma xmlns:emma="http://www.w3.org/2003/04/emma" version="1.0">
            <emma:interpretation id="{D609F791-2EE8-46B1-BB28-AD353453C3F9}" emma:medium="tactile" emma:mode="ink">
              <msink:context xmlns:msink="http://schemas.microsoft.com/ink/2010/main" type="line" rotatedBoundingBox="4912,13821 2230,15660 1406,14458 4088,12619"/>
            </emma:interpretation>
          </emma:emma>
        </inkml:annotationXML>
        <inkml:traceGroup>
          <inkml:annotationXML>
            <emma:emma xmlns:emma="http://www.w3.org/2003/04/emma" version="1.0">
              <emma:interpretation id="{A1439646-BDC2-443F-8189-4DC4D260C609}" emma:medium="tactile" emma:mode="ink">
                <msink:context xmlns:msink="http://schemas.microsoft.com/ink/2010/main" type="inkWord" rotatedBoundingBox="4912,13821 2230,15660 1406,14458 4088,12619"/>
              </emma:interpretation>
            </emma:emma>
          </inkml:annotationXML>
          <inkml:trace contextRef="#ctx0" brushRef="#br0">813 866 136,'0'0'0,"4"-14"1,-4 14 1,-11-5-1,11 5 1,-17 0-1,10 0 1,-4-2-1,1 2 0,3-2 0,7 2 0,-12-3 0,12 3 0,-18-2 0,6 0 0,0-1 0,-4-1 0,2-3 0,-7-5 0,-5-4 0,3 1 0,2 1 0,2-7 0,-5-2-1,-4 2 1,3 2-1,1-11 1,3-5-1,7 2 1,-2-2-1,4 2 1,5-6-1,0 6 1,2 5-1,1 0 0,-1 2 0,5-2 0,2 0 0,1 2 0,1 3 0,-1 2 1,6 2-1,-2 3 0,5 4 0,-1-14 0,13-9 0,-1 7 0,5 3 0,-2 4 0,2 4 0,0 6 0,-4 1 0,1 3 0,8 3 0,-2 1 0,-6 1 0,3 4 0,-4 1 0,-1-1 0,-4 3 0,9-3 0,7 0 0,-11 1 0,4-1 0,-10 5 0,1 2 0,0 5 0,2 5 0,-14 2 0,-2 0 0,-15 12 0,-8 9 0,-8-5 0,-9 5 0,-5-2 0,-7 0 0,0-3 0,5-2 0,7-4 0,5-8 0,4-2 0,7-7 0,5-5 1,2-6-1,3-13 0,7-6 0,13-17 0,8-9 0,0 9 0,0 5 0,2 5 0,-3 0 0,-1 6 0,-3 8 0,2 4 0,1 5 0,-6 14 0,-4 12 0,-2 0 0,2-3 0,-7 3 0,-7 0 0,2-3 0,-2 0 0,-4 3 0,-1-3 0,-12 1 0,-4-1 0,-2-2 0,-5-2 0,0 0 0,-7-1 0,6-6 0,13 0 0,0-1 0,6 1 0,1-3 0,9-4 0,-5 2 0,7 0 0,5-7 0,-2 16 0,2-16 0,0 14 0,-5-4 0,1-1 0,-8 3 0,-2-1 0,2 1 0,1 0 0,-1-5 1,0 0-1,0 0 0,8-2 0,4-5 1,0 0-1,0 0 1,12 2 0,-1-4 0,8-5-1,-5 2 1,0-2-1,-7 2 1,2 3-1,-9 2 1,12-5-1,-12 5 1,12 5-1,0-5 0,-5 2 0,4 1 1,-4-1-1,-7-2 1,17 12-1,-13 2 1,-1 7-1,-3 9 0,-3 10 0,-13 2 0,-3 2 0,-9 8 0,-14 4 0,-5 2 0,-4 3-2,2 0 0,-3-3-4,5-4 0,-4-3-46,4-11 0,2 0 23</inkml:trace>
          <inkml:trace contextRef="#ctx0" brushRef="#br0" timeOffset="344.8">-358 642 172,'0'0'0,"0"-10"1,0 10 0,-4-16 0,4 2 1,-7 0-1,7 2 0,-5-2 0,5 5 0,0-1-1,0 10 1,0-9-1,0 9 1,7 12-1,5 9 0,4 9 0,22 17 0,18 11-1,-2 3 1,4 2-20,5 3 1,-2-1-80</inkml:trace>
          <inkml:trace contextRef="#ctx0" brushRef="#br0" timeOffset="2251.28">-739 639 159,'0'0'0,"-5"-18"0,5 8 0,5 3 0,-5 7 0,0-9 0,-12 16 0,-11 9 0,-10 17 0,-9 4 0,0 5 0,-3 5 0,8 0 1,-5 0 0,14-8 0,4-4 0,12-11 0,12-3-1,19-14 1,14-9-1,14-6 0,9-8 0,0 2 1,3-9-1,-10 11 0,2 3 0,-11 6 0,-10 8-1,-1 2 1,-8 5 0,-5 6 0,-9 8 0,-2 0 0,-10 0 0,3 6 0,-3 6-7,0-8 1,3 0-103</inkml:trace>
          <inkml:trace contextRef="#ctx0" brushRef="#br0" timeOffset="1666.37">-496 1130 167,'0'0'0,"0"0"0,0 0 1,0 0-1,0 0 1,0 0-1,0 0 1,-2-12-1,-3 3 1,5 0-1,0 9 1,-4-14-1,4 14 0,0 0 0,4 9 0,3 5 0,3 12 0,-3 9 0,-3 5 0,-4 6 0,0-6 0,-9 0 0,-3-1 0,-2 4-1,-14-4 1,-7 3-1,5-7 0,-1-7 0,-4-2 0,-5-5 1,-2-7 0,-5-9 0,15-3 0,6-6 0,9-6 0,1-4 0,7 3 0,4-4 0,5 1 0,0 0 0,0 5 0,0 4 0,0 5 0,23 5 0,-16 11 0,5 8 0,-7 4 0,-3 7-1,-4 2 1,-10 3-1,7-7 1,-6-3 0,4-6 0,-3-3 0,3-3 0,0-1 0,3-6 0,1-4 0,3-7 0,-9 0 0,9 0 0,-14-16 0,-3-3 0,-1-9 0,-6 5 1,3-5-1,-2 2 1,-3-2-1,5 5 1,2-1 0,3 6 0,2 1 0,-9 3 0,-10 3-1,7 4 1,3 2-1,-6 14 0,4 12 0,-15 10 0,-7 11 0,0 9 0,1 12 0,10-4 0,11 1 0,4-13 0,9-7 0,12-3 0,12-13 0,18-13 0,17-11 0,-3-21 0,10-14 0,-2-12 0,1-9-15,6-11 1,0 1-87</inkml:trace>
          <inkml:trace contextRef="#ctx0" brushRef="#br0" timeOffset="2674.67">-945 2387 192,'0'-11'0,"2"-10"0,15-10 0,6-8 0,19-10 1,12-12-3,2-14 1,10-11-42,-8 4 1,1 0-23</inkml:trace>
          <inkml:trace contextRef="#ctx0" brushRef="#br0" timeOffset="3012.43">-1790 1200 189,'0'0'0,"12"0"0,-17 10 0,-2 4-1,-9 21 1,-8 14-28,-6 11 0,-1 1-61</inkml:trace>
        </inkml:traceGroup>
      </inkml:traceGroup>
    </inkml:traceGroup>
    <inkml:traceGroup>
      <inkml:annotationXML>
        <emma:emma xmlns:emma="http://www.w3.org/2003/04/emma" version="1.0">
          <emma:interpretation id="{6C3F6B1F-3EE0-421F-BB96-6335C195ECE2}" emma:medium="tactile" emma:mode="ink">
            <msink:context xmlns:msink="http://schemas.microsoft.com/ink/2010/main" type="paragraph" rotatedBoundingBox="4693,12397 2781,13813 1730,12393 3643,10978" alignmentLevel="1"/>
          </emma:interpretation>
        </emma:emma>
      </inkml:annotationXML>
      <inkml:traceGroup>
        <inkml:annotationXML>
          <emma:emma xmlns:emma="http://www.w3.org/2003/04/emma" version="1.0">
            <emma:interpretation id="{0478B14E-D426-49B9-8195-D12F519F6A95}" emma:medium="tactile" emma:mode="ink">
              <msink:context xmlns:msink="http://schemas.microsoft.com/ink/2010/main" type="line" rotatedBoundingBox="4693,12397 2781,13813 1730,12393 3643,10978"/>
            </emma:interpretation>
          </emma:emma>
        </inkml:annotationXML>
        <inkml:traceGroup>
          <inkml:annotationXML>
            <emma:emma xmlns:emma="http://www.w3.org/2003/04/emma" version="1.0">
              <emma:interpretation id="{17B8BA5A-290E-4BFF-A46C-007FA34EA651}" emma:medium="tactile" emma:mode="ink">
                <msink:context xmlns:msink="http://schemas.microsoft.com/ink/2010/main" type="inkWord" rotatedBoundingBox="4693,12397 2781,13813 1730,12393 3643,10978"/>
              </emma:interpretation>
            </emma:emma>
          </inkml:annotationXML>
          <inkml:trace contextRef="#ctx0" brushRef="#br0" timeOffset="11169.13">190-2105 188,'0'0'0,"12"17"0,-12-17 0,0 0 0,0 0 0,0 0 0,-7 14 0,-3 11-1,-1 13 0,-3 13-1,2 5 0,-4 10-3,-1 2 0,3-1-5,-2 1 0,-3 0-98</inkml:trace>
          <inkml:trace contextRef="#ctx0" brushRef="#br0" timeOffset="10643.84">478-1163 137,'0'0'0,"0"0"0,0 0 0,0 0 0,0 0 0,0 0 0,0 0 0,0 0 0,0 0 0,12 33 0,-8-14 0,-1 2 0,-10 4 0,-12 6 0,7-8 0,-4-4 0,-3 0 0,3-1 1,-10 3 0,0-7-1,0 0 1,3-2 0,-5-3 0,2-4 0,-2 0 1,-2-10 0,2-2 0,-3-5 0,8 1 0,-1-6 0,3-1 0,3-3-1,1 0 0,3 0 0,-5-1 0,8 6-1,-13-7 1,1-5-1,0 4 1,1 3-1,8 5 1,-2 4-1,4-4 1,5 4-1,3 1 1,-3-1-1,7 5 1,-5-3-1,5 10 1,0-14-1,0 14 0,5-9 0,-5 9 0,14 9 0,-3 3 0,6 2 0,-1 10 0,-2 4 0,3 2 0,1 5 0,-1-5 0,-6-2 0,1 0 0,-5-6 0,2 3 0,-2 6 0,-2-6 0,-5 3 0,-2-2 0,-1 0 0,-8-1 0,-8 4 0,7-11 0,-4-1 0,-3-3 1,-2-5-1,7-2 1,-2-2-1,-8-5 1,1-5-1,0-2 1,4-2 0,-5-1 0,3-1-1,3 1 1,1 3-1,3 0 0,2 3 0,5 4 0,-2-5 0,9 5 0,0 0 0,0 0 0,0 0 0,0 0 0,-7 12 0,2-1 0,3 6 0,9 6 0,5 3 0,-5 2 0,-3-5 0,-4 12 0,-7 0 0,3-4 1,-3-3-1,-3-5 1,3-4-1,-4 4 0,-6-4-13,-1 4 0,-6 1-94</inkml:trace>
          <inkml:trace contextRef="#ctx0" brushRef="#br0" timeOffset="10857.59">284 22 177,'16'-14'0,"17"-7"0,2-5 0,9-13-46,-1-3 0,-1 0-3</inkml:trace>
          <inkml:trace contextRef="#ctx0" brushRef="#br0" timeOffset="11371.24">-519-866 170,'0'0'0,"16"-9"0,-11-3 0,-5 0-1,7-6 0,-2 1-121</inkml:trace>
          <inkml:trace contextRef="#ctx0" brushRef="#br0" timeOffset="12058.27">-692-520 175,'7'-14'0,"4"-9"0,-11 23 0,0 0 0,0 0 0,-4 18 0,-3-6 0,-5 2 0,0 2 0,5 3 0,3 7 0,-3 6 0,-5-1 0,-5-3 0,-6 0 0,0 0 0,-1-7 0,6-2 0,1-3 0,-2 0 0,8-4 0,-6 0 0,3-5 0,3 2 0,-1-2 0,0-4 0,-11-3 0,-1-3 0,1-1 1,7-3-1,-3 0 1,7-3 0,-4 3 0,-1-5 0,3-4 0,-2 0 0,-7-1 0,4 1-1,-9 0 1,0-1 0,7 3 0,-1 3 0,-3-8 0,-8-7 0,3 7 0,-6 1 0,6 4 0,2 4-1,5 3 1,-1-4-1,5 4 0,3 2 0,4 0 0,5 3-2,7 2 1,-11-2-6,11 2 1,4 21-45,17 2 1,0 0 9</inkml:trace>
          <inkml:trace contextRef="#ctx0" brushRef="#br0" timeOffset="12282.57">-837 25 185,'0'0'0,"-19"7"0,-5 4 0,-8 3 0,6 7 0,-2 5-15,-3 7 0,1-1-94</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1480" units="cm"/>
          <inkml:channel name="Y" type="integer" max="12100" units="cm"/>
          <inkml:channel name="F" type="integer" max="256" units="dev"/>
        </inkml:traceFormat>
        <inkml:channelProperties>
          <inkml:channelProperty channel="X" name="resolution" value="624.41858" units="1/cm"/>
          <inkml:channelProperty channel="Y" name="resolution" value="623.71136" units="1/cm"/>
          <inkml:channelProperty channel="F" name="resolution" value="0" units="1/dev"/>
        </inkml:channelProperties>
      </inkml:inkSource>
      <inkml:timestamp xml:id="ts0" timeString="2021-09-21T03:18:04.328"/>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C0EC418A-80B4-445D-AD2E-73442DA49A12}" emma:medium="tactile" emma:mode="ink">
          <msink:context xmlns:msink="http://schemas.microsoft.com/ink/2010/main" type="writingRegion" rotatedBoundingBox="15088,9114 9400,12942 8442,11519 14130,7690"/>
        </emma:interpretation>
      </emma:emma>
    </inkml:annotationXML>
    <inkml:traceGroup>
      <inkml:annotationXML>
        <emma:emma xmlns:emma="http://www.w3.org/2003/04/emma" version="1.0">
          <emma:interpretation id="{4DD4D607-95E7-4736-A550-A74F39A98DF7}" emma:medium="tactile" emma:mode="ink">
            <msink:context xmlns:msink="http://schemas.microsoft.com/ink/2010/main" type="paragraph" rotatedBoundingBox="15088,9114 9400,12942 8442,11519 14130,7690" alignmentLevel="1"/>
          </emma:interpretation>
        </emma:emma>
      </inkml:annotationXML>
      <inkml:traceGroup>
        <inkml:annotationXML>
          <emma:emma xmlns:emma="http://www.w3.org/2003/04/emma" version="1.0">
            <emma:interpretation id="{D95A8EB2-2BA8-410F-8208-5A4341A0D24D}" emma:medium="tactile" emma:mode="ink">
              <msink:context xmlns:msink="http://schemas.microsoft.com/ink/2010/main" type="line" rotatedBoundingBox="15088,9114 9400,12942 8442,11519 14130,7690"/>
            </emma:interpretation>
          </emma:emma>
        </inkml:annotationXML>
        <inkml:traceGroup>
          <inkml:annotationXML>
            <emma:emma xmlns:emma="http://www.w3.org/2003/04/emma" version="1.0">
              <emma:interpretation id="{410290E8-891B-4548-A0A1-66F889344F43}" emma:medium="tactile" emma:mode="ink">
                <msink:context xmlns:msink="http://schemas.microsoft.com/ink/2010/main" type="inkWord" rotatedBoundingBox="15088,9114 13738,10022 12780,8599 14130,7690"/>
              </emma:interpretation>
            </emma:emma>
          </inkml:annotationXML>
          <inkml:trace contextRef="#ctx0" brushRef="#br0">5116-2762 116,'19'0'0,"16"-3"1,-35 3 0,-14 3 4,5-3 0,-3 0-2,0-3 1,-2-1-1,2-1 0,3 0-2,9 5 1,-12-9-1,12 9 1,-7-14-1,7 5 0,0-1 0,0 10 0,-4-11-1,4 11 1,0 0-1,0 0 1,0 0-1,0 0 0,9 4 0,0-4 0,3 5 0,2 2 1,5-2-1,-5 2 0,0 0 0,0 2 0,-2 3 0,-1 2 0,1 2 0,-5-2 0,2 2 0,-6 1 0,2 1 0,-1 6 0,-4-1 0,-4 1 0,1-1 0,-2 3 0,-6-3 0,-6-2 0,3-2 0,0-8 0,3 1 0,-8-7 0,0 2 0,0-7 0,5 0 0,3 0 0,1-5 0,1 3 0,2-3 0,7 5 0,-7-12 0,7 12 0,-5-11 0,5 11 0,0 0 0,0 0 0,0 0 0,0 0 0,-4 14 0,4-14 0,-3 16 0,3-4 0,-4 0 0,4-1 0,-7 1 0,2 0 0,-2-1 0,0 1 0,-3 0 0,3-5 0,-4 0 0,-1 2 0,5-7 0,-5 1 0,-4-6 0,4 3 0,0-2 0,3 2 0,7-5 0,2 5 0,0 0 0,0 0 0,0 0 0,-12 10 0,-4 8 0,2-4 0,-3 7 0,-1 5 0,1 2 0,-2-4 0,8-13 0,1 1 0,6-10 0,4-2 0,-10-9 0,10 9 0,-11-16 0,1 6 1,3-1 0,-4-8 1,-8-7-1,0 3 1,-2-1-1,2 3 0,-2 7-1,3-2 1,1 9-1,3-5 1,5 1-1,-1 1 0,1-1 0,2 1 0,2 1-1,3 2 0,0 0-14,2 7 0,0 0-78</inkml:trace>
          <inkml:trace contextRef="#ctx0" brushRef="#br0" timeOffset="-1539.73">5575-2115 137,'0'0'0,"0"0"1,0 0 0,0 0-1,0 0 1,0 0-1,0 0 1,0 0-1,0 0 0,0 0 0,0 0 0,0 12 0,5-1 0,-3 1 0,12 12 0,5-1-11,-1 0 1,1 1-74</inkml:trace>
          <inkml:trace contextRef="#ctx0" brushRef="#br0" timeOffset="2081.75">4788-2692 160,'0'0'0,"-16"4"0,2-1 1,-9-3-1,-1 11 1,-4 6-2,5 6 1,-1 1-33,10 6 0,3-4-27</inkml:trace>
          <inkml:trace contextRef="#ctx0" brushRef="#br0" timeOffset="1185.21">4224-2793 123,'5'12'0,"-5"4"0,0-16 1,0-25 0,-5 11 1,3 2-1,0 0 1,2 8-2,0 4 1,-19 16-1,5 3 1,0 9-1,0 7 1,-7 7-1,-5 5 1,-4-1-1,-5 3 1,-1 3-1,-3 2 1,1-1-1,1 3 0,-1 0 0,3-4 1,0-12 0,7-8 1,5-11-1,1-2 0,6-12-1,0-2 0,4-12-6,10-17 0,-1 1-87</inkml:trace>
          <inkml:trace contextRef="#ctx0" brushRef="#br0" timeOffset="1391.87">4077-2994 159,'-7'10'0,"-5"4"-1,1 9 1,-6 7-33,-11 12 0,2-4-24</inkml:trace>
          <inkml:trace contextRef="#ctx0" brushRef="#br0" timeOffset="676.47">4201-2529 147,'0'0'0,"-7"12"1,7-12 0,0 0-1,0 0 1,12-5-1,-1 1 0,-4-1-10,-7 5 0,0 0-82</inkml:trace>
          <inkml:trace contextRef="#ctx0" brushRef="#br0" timeOffset="524.05">4472-2099 143,'3'-9'0,"-1"-5"0,-2 14 0,5-14 0,-5 14 0,0 0 0,0 0 0,-7 21 0,-3-7 0,-1 2 0,-3 1 1,2-5 0,-11-1 1,-1-4-1,5 0 0,3-2 0,-3-3 0,5-2 0,3 0 0,-1 0 0,-14 0 1,-7 0-1,3 0 1,2 0-1,2-2 1,5 2 0,0-7 0,5-5-1,-1-9 0,3-5 0,5 3 0,2 4-1,2-9 1,5-9-1,0 9 0,2-5 0,-2 10 0,3 2-8,2 0 0,-5 0-47,11 4 1,-4-4 36</inkml:trace>
        </inkml:traceGroup>
        <inkml:traceGroup>
          <inkml:annotationXML>
            <emma:emma xmlns:emma="http://www.w3.org/2003/04/emma" version="1.0">
              <emma:interpretation id="{6A3770DE-70C0-4856-9977-36FB982E9382}" emma:medium="tactile" emma:mode="ink">
                <msink:context xmlns:msink="http://schemas.microsoft.com/ink/2010/main" type="inkWord" rotatedBoundingBox="10787,11291 9068,12449 8676,11865 10395,10708"/>
              </emma:interpretation>
            </emma:emma>
          </inkml:annotationXML>
          <inkml:trace contextRef="#ctx0" brushRef="#br0" timeOffset="-120481.22">1317 63 136,'0'0'0,"-2"-11"0,2 11 1,0-10-1,0 10 1,0 0-1,0 0 1,0 0-1,0 0 0,0 0 0,0 0 1,0 0-1,0 0 1,-16 12-1,-1-3 1,3 5-1,-2 3 1,-8 4-1,6 0 1,-6-7-1,1 0 0,-1-5 0,3 1 1,7-8-1,3 0 1,-6 1-1,6-3 1,4-3-1,7 3 1,-12-4 0,12 4 0,-10-17 0,8 10 0,2-4-1,0-1 1,5-2-1,2 2 1,-2 3-1,6-5 0,8-3 0,-3 1 0,3 2 0,-7 5 0,-1 2 0,1 0 1,-9 2-1,6 0 0,3 1 0,-5 1 0,4 3 0,-11 0 0,17 0 0,-17 0 0,0 0 0,0 0 0,-5 19 0,0-3 0,-2-4 0,-4 16 0,-3 7 0,4-4 0,3-1 0,-2-7 0,2 1 0,-10-1 0,-4 3 0,5-3 0,-5 0 0,2 1 0,0-1-1,-4-2 1,4 0 0,-2-2 0,3-3 0,-1-4 0,2-3 0,-1 1 0,1-1 0,-1-4 0,1 2 0,1-3 0,2-1 0,2 1 0,0-4 0,12 0 0,-11 0 0,-1-7 0,0 3 0,1-3 0,1 2 0,10 5 0,-12-12 0,10 1 0,-3 1 0,3 1 0,2-3 0,-5-11 1,1-7-1,-1 6 1,3 3-1,-5 7 1,2 2-1,0-2 0,3 0 0,0-2 0,-1 0 0,6-3 0,6-2 0,-7 5 0,3-1 0,0 6 0,-3-1 0,0 5 0,1-3 0,-3 10 0,7-14 0,-7 14 0,9-9 0,-9 9 0,14-9 0,-14 9 0,14-10 0,-14 10 0,12-7 0,-12 7 0,14-7 0,-14 7 0,12-9 0,-12 9 0,11-2 0,-11 2 0,10 0 0,-10 0 0,7 7 0,-7-7 0,0 16 0,0-16 0,2 12 0,-2-12 0,2 7 0,-2-7 0,3 9 0,-3-9 0,4 12 0,-4-12 0,0 14 0,0-14 0,3 12 0,-3-12 0,0 0 0,0 0 0,0 11 0,0-4 0,-3 3 0,3-1 0,-7 3 0,3-3 0,-1 3 0,5-12 0,-7 11 0,7-11 0,-12 10 0,12-10 0,-9 11 0,9-11 0,-7 14 0,2-4 0,3-1 0,-5 3 0,-2 2 0,2 0 0,-3 0 0,3-2 0,0-1 0,7-11 0,-7 12 0,7-12 0,-5 9 0,5-9 0,0 0 0,0 0 0,0 0 0,0 0 0,-18 7 0,8-4 0,-1-1 0,-1-2 0,5 0 0,-5 0 0,5-2 0,-2-3 1,-3-4-1,0 2 0,5-3 0,7 10 1,-16-16-1,16 16 0,-7-10 0,7 10 0,-5-9 0,5 9 0,0 0 0,0 0 0,0 0 0,0 0 0,-7 9 0,0 3 0,-4 2 0,-1 3 0,0 4 0,0 0 0,-6-5 0,4 3 0,0-8 0,2 1 0,5-5 0,2 2 0,1-2 0,-3 0 0,-10-2 0,5 0 0,5-3 0,-4-2 0,4-5 0,7 5 0,-10-14 0,8 5 0,4-5 0,-2 2 0,-2-4 0,2 2 0,-5 0 0,5 0 0,-4 0 0,1 0 0,-1 0 0,-3 2 0,7-4 0,-5-8 1,-2-6-1,2 7 0,1 4 0,1 7 1,3 3-1,0 9 0,-4-9 0,4 9 1,0 0-1,-5 11 0,-2 10 0,-5 7 0,0 0 0,1 3 0,4 4 0,-3-5 0,8 1 0,-3 4 0,-2 0 0,7 0 0,3 0 0,-3 7 0,-3 2 0,-1 8 0,-8 4 0,0-9 0,0-3 0,5 0 0,-4-9 0,-6 1 0,-6-4 0,0-6 0,-1-5-2,5-5 0,1 1-29,1-8 0,-1 3-30</inkml:trace>
          <inkml:trace contextRef="#ctx0" brushRef="#br0" timeOffset="-119966.59">65 470 109,'0'0'0,"0"9"0,-12-11 0,1-3 3,-1 1 1,-4-3 6,2 0 0,-3 0-2,6 2 1,-1-7-4,7 1 1,5-1-2,-7-2 0,-9 0-2,4 5 1,-2-1-2,2 6 0,1 1-1,1-1 1,8 1-1,2 3 1,-12 3-1,12-3 0,0 0 0,12 7 0,2 4 0,9 3 0,10 3-4,2-1 1,7 3-73,-7 6 1,3 1 80</inkml:trace>
          <inkml:trace contextRef="#ctx0" brushRef="#br0" timeOffset="-119069.44">-134 748 125,'10'-4'0,"4"1"1,-14 3 0,-14-9 1,4 4 0,-2-2 2,5 0 1,-4 0 0,4-2 0,2-3-3,-4 0 1,6 1-2,-4 1 1,3 1-1,4 9 0,-7-7-1,7 7 1,0 0-1,0 0 0,0 0 0,0 0 0,0 0 0,0 0 0,9 12 0,0-1 0,3 3 0,0 3 0,2 1 0,9 10 0,10 3 0,-26 2 0,-12 4 0,3-9 0,-10-2 0,-6 4 0,-6 1 0,-2-3 0,1 0-1,-8-3 1,-2-1 0,4-3 0,1 0 0,7-5 0,-1 0 0,1-11 0,4-5 0,3-2 0,-1-8 0,5-1 0,3-3 0,4 2 0,-2 3-3,5-3 1,4 0-35,1 1 0,1-6-11</inkml:trace>
          <inkml:trace contextRef="#ctx0" brushRef="#br0" timeOffset="-118845.26">-546 706 169,'0'0'0,"19"2"-1,-24 10 1,-9 4-41,-4 10 1,1 0-12</inkml:trace>
          <inkml:trace contextRef="#ctx0" brushRef="#br0" timeOffset="-118263.25">512 162 184,'5'-10'0,"2"-6"0,-7 16 0,12-7-2,-12 7 1,0 0-26,0 0 0,0 0-58</inkml:trace>
          <inkml:trace contextRef="#ctx0" brushRef="#br0" timeOffset="-117019.83">969 42 164,'0'0'0,"2"-11"0,-2 11 0,0 0-27,0 0 0,0 0-45</inkml:trace>
          <inkml:trace contextRef="#ctx0" brushRef="#br0" timeOffset="-115275.88">-387 601 143,'0'0'0,"0"0"0,0 0 1,0 0 0,0 0 1,0 0 0,0 0 0,0 0-1,0 0 0,0 0-2,-11 12 1,-1-1-111</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21480" units="cm"/>
          <inkml:channel name="Y" type="integer" max="12100" units="cm"/>
          <inkml:channel name="F" type="integer" max="256" units="dev"/>
        </inkml:traceFormat>
        <inkml:channelProperties>
          <inkml:channelProperty channel="X" name="resolution" value="624.41858" units="1/cm"/>
          <inkml:channelProperty channel="Y" name="resolution" value="623.71136" units="1/cm"/>
          <inkml:channelProperty channel="F" name="resolution" value="0" units="1/dev"/>
        </inkml:channelProperties>
      </inkml:inkSource>
      <inkml:timestamp xml:id="ts0" timeString="2021-09-21T03:17:56.581"/>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ED8ECF84-4E04-4119-9D9C-A19DAFF5648E}" emma:medium="tactile" emma:mode="ink">
          <msink:context xmlns:msink="http://schemas.microsoft.com/ink/2010/main" type="writingRegion" rotatedBoundingBox="14571,7187 17025,9249 16405,9986 13952,7924"/>
        </emma:interpretation>
      </emma:emma>
    </inkml:annotationXML>
    <inkml:traceGroup>
      <inkml:annotationXML>
        <emma:emma xmlns:emma="http://www.w3.org/2003/04/emma" version="1.0">
          <emma:interpretation id="{7F7BBA56-7FCB-4E62-AD03-3B6A109F002E}" emma:medium="tactile" emma:mode="ink">
            <msink:context xmlns:msink="http://schemas.microsoft.com/ink/2010/main" type="paragraph" rotatedBoundingBox="14571,7187 17025,9249 16405,9986 13952,7924" alignmentLevel="1"/>
          </emma:interpretation>
        </emma:emma>
      </inkml:annotationXML>
      <inkml:traceGroup>
        <inkml:annotationXML>
          <emma:emma xmlns:emma="http://www.w3.org/2003/04/emma" version="1.0">
            <emma:interpretation id="{F71A41A5-65AD-4A4F-B12D-7163264063BD}" emma:medium="tactile" emma:mode="ink">
              <msink:context xmlns:msink="http://schemas.microsoft.com/ink/2010/main" type="line" rotatedBoundingBox="14571,7187 17025,9249 16405,9986 13952,7924"/>
            </emma:interpretation>
          </emma:emma>
        </inkml:annotationXML>
        <inkml:traceGroup>
          <inkml:annotationXML>
            <emma:emma xmlns:emma="http://www.w3.org/2003/04/emma" version="1.0">
              <emma:interpretation id="{4465A146-0D3F-4675-815D-6CE51C32986C}" emma:medium="tactile" emma:mode="ink">
                <msink:context xmlns:msink="http://schemas.microsoft.com/ink/2010/main" type="inkWord" rotatedBoundingBox="14571,7187 15706,8140 15086,8878 13952,7924"/>
              </emma:interpretation>
            </emma:emma>
          </inkml:annotationXML>
          <inkml:trace contextRef="#ctx0" brushRef="#br0">-523 1050 67,'0'0'0,"12"14"8,-12-14 0,0 0-1,0 0 1,-17-7-4,10 2 1,-4 1-2,4 1 0,-5-1-1,12 4 1,-12-5-2,12 5 1,-16 5-1,4-1 0,-4 3-1,2-2 1,2 2 0,3-2 0,-1-3-1,10-2 1,-11 12-1,11-12 1,-10 9-1,10-9 1,0 0-1,0 0 1,0 0 0,0 0 0,0 0-1,0 0 1,0 0-1,0 0 1,-2-9-1,9 2 1,-2-10-1,4 3 1,5-4-1,0 4 0,2 0 0,1 2 0,9 2 0,-10 3 0,-2 3 0,-2 1 0,-1-1 0,1 1 0,-3 3 0,1 3 0,-1 1 0,-9-4 0,12 5 0,-12-5 0,2 9-1,-4 1 1,-5 2 0,-3-1 0,-1 3-1,-3 3 1,0 1 0,-12 6 0,-12 4-1,10-10 1,0 3 0,5-2 0,4-5 0,-2-2 0,2-3 0,5-2 0,3 0 0,1-2 0,3 0 0,7-5 0,-11 7 0,11-7 1,0 0-1,0 0 1,0 0-1,0 0 1,0-12-1,0 12 0,0-7 0,0 7 0,0 0 0,0 0 1,0 0-1,0 0 0,0 0 0,0 0 0,11 19 0,-6-8 1,2 3-1,0 7 0,0-2 0,-2 2 1,-1 0-1,-13 7 0,-5 7 0,-2-7 1,-3 5-1,-2 0 0,-5-8 0,3 3 0,-5-4 0,-5-6 0,-7 1 0,5-5 1,2-7-1,3 0 1,-1-7 0,8 0 0,2-4-1,7 1 1,2-8-1,3-1 1,2-12-1,4 6 1,10-3-1,-2-3 0,9-1-2,2-3 1,-4 2-103</inkml:trace>
          <inkml:trace contextRef="#ctx0" brushRef="#br0" timeOffset="2471.97">-137 1235 161,'0'0'0,"0"0"0,0 0 0,-9 14-7,4-5 1,3 3-100</inkml:trace>
          <inkml:trace contextRef="#ctx0" brushRef="#br0" timeOffset="2237.94">34 1377 118,'0'0'0,"-9"16"0,9-16 0,-3 12 0,3-12 0,0 0 0,0 0 0,-11 7 1,-1 0 1,0 3-1,1-6 1,-1 3-1,0-2 0,0 2 0,-4-5 0,0 3 0,4 0 0,0-5 0,3 0 0,4 0-1,5 0 1,0 0-1,0 0 1,0 0-1,0 0 1,3-12 0,1 3 0,1-1-1,7-4 1,-1 0-1,-4-2 0,5 2 0,-5 4 1,2 3-1,-9 7 0,12 0 0,-5 0 0,3 7 0,-1 0 0,0 3 0,-9-10 0,14 14-1,-9-5 1,0 3 0,-3 0 0,0-1 0,-6 1 0,-8 0 0,0-1 0,-6 3-1,-3 5 1,-3 2-1,-2-7 1,-2 2-1,0-4 1,2-3 0,5-2 0,5-2 0,2-3 0,2-2 0,5 0 0,-2-2 0,9 2 0,0 0 0,0 0 0,0 0-1,0 0 1,0 0-2,0 0 0,0 0-2,0 0 0,0 0 1,0 0 0,-2 12 1,2-12 1,-5 19 0,0-12 1,3 0-1,2-7 0,-7 11-2,7-11 0,-17 10-10,8-3 0,2-5 10,7-2 0,-14 9 3,14-9 0,-12 12 7,12-12 0,-16 2 0,0-2 0,-3 0-1,-2 0 0,7 0-3,-3 0 1,10 0-1,-9-2 0,2 2-2,0-5 1,0 1 0,2 1 0,5-1 0,7 4 0,-9-5 0,9 5 0,0 0-1,0 0 0,0 0-1,0 0 1,0 0-1,0 0 1,0 0-1,0 0 1,0 0-1,0 0 0,0 0 0,0 0 0,0 0 0,0 0 1,0 0-1,0 0 0,0 0 0,0 0 0,7 12 0,2-3 0,-4 3 0,4 2 1,5 0-1,0 0 1,3 2-1,1 3 1,6-1-1,-3-1 0,0-1 0,0-4 0,-7-3 0,2 1 1,1-6-1,-6 3 1,1-4-1,0 1 0,2 1 0,-2-3 0,-3 3 0,0 2 0,1 2 0,-3 3 0,0 0 0,-3-1 0,1 3 0,-5 3 0,0-3 0,0 0 0,-5-2 0,3-3 0,0 0 0,2-9 0,-3 14 0,3-14 0,0 10 0,0-10 0,-9 11 0,9-11 1,-9 7-1,-1-2 1,3 2-1,-11 0 1,-6-2-1,1-1 1,-1 3-1,-6-7 1,2 0-1,-7-4 1,-5-1-2,9-2 1,8 0-15,7-12 1,2 1-74</inkml:trace>
          <inkml:trace contextRef="#ctx0" brushRef="#br0" timeOffset="2705.31">219 1873 135,'16'-19'0,"1"0"-98</inkml:trace>
          <inkml:trace contextRef="#ctx0" brushRef="#br0" timeOffset="185.09">-1071 1106 159,'0'0'0,"21"5"-2,-21-5 1,0 0-112</inkml:trace>
        </inkml:traceGroup>
        <inkml:traceGroup>
          <inkml:annotationXML>
            <emma:emma xmlns:emma="http://www.w3.org/2003/04/emma" version="1.0">
              <emma:interpretation id="{BBC7FB6E-0517-47C4-BACB-E3CBFE7151E8}" emma:medium="tactile" emma:mode="ink">
                <msink:context xmlns:msink="http://schemas.microsoft.com/ink/2010/main" type="inkWord" rotatedBoundingBox="16101,8688 16918,9376 16510,9862 15692,9175"/>
              </emma:interpretation>
            </emma:emma>
          </inkml:annotationXML>
          <inkml:trace contextRef="#ctx0" brushRef="#br0" timeOffset="5403.96">392 2723 126,'0'0'0,"7"7"1,-7-7 0,0-11 1,0 1 0,-4 1-1,4 9 0,-3-14 1,3 14 0,0 0-1,0 0 0,0 0-1,0 0 1,0 0-1,0 0 1,12 16 0,7-4 0,9 0 0,9-3 1,10 0-1,-3 1 1,6-10-2,-4 2 1,4-4-1,-11 4 1,1 3-1,-14 2 1,-3 2-1,1 0 1,-3 6-1,-5-4 0,-2-1 0,5 1 1,2 3-1,-5 5 1,3-5-1,-7 0 0,2-5 0,-2 1 0,-1-8 0,-1 0 0,-1 1 0,-9-3 0,14 2 0,-14-2 0,12 5 0,-12-5 0,14 9 0,-14-9 0,12 9 0,-12-9 0,16 10 0,-4-10 0,2-7 0,0 4 0,-3 1 0,1-3 0,-3 1 0,1 1 0,-3 3 0,-7 0 0,16 0 0,-16 0 0,12-4 0,-12 4 0,12 0 0,-12 0 0,11 4 0,-11-4 0,12 0 0,-12 0 0,16 0 0,-16 0 0,19 0 0,-19 0 0,12 3 0,-12-3 0,12 4 0,-3 1 0,0 0 0,3 2 0,-7-5 0,4 3 0,0-1 0,8 1 0,4 4 0,-5 1 0,1-3 0,-6-2 0,-4-1 0,-7-4 0,17 3 0,-17-3 0,7 0 0,-7 0 0,0 0 0,0 0 1,0 0-1,0 0 0,0 0 0,0 0 0,0 0 0,0 0 0,0 0 0,0 0 0,0 0-1,0 0 1,-17-7-2,6-3 1,-3-4 0,2 2 0,-7-9 0,3 3 1,-3-6-1,5 3 1,0 0 0,2-2 0,5-5 0,3 4 0,-1 3 0,3 0 0,-1 7 0,1 3 0,2-1 0,0 12 1,0-12-1,0 12 1,0 0-1,0 0 1,0 0-1,0 0 1,0 0-1,0 0 1,-5 7-1,3 5 0,2 4 0,0-4 0,0 2 0,2 0 0,3 0 0,2-2 0,2 0 0,1 2 0,-1-3 0,3 3 0,-1-2 0,-4-3 0,0 1 0,-7-10 1,17 14-1,-17-14 0,16 14 0,-16-14 0,12 14 0,-12-14 0,0 16 0,0-7 0,2 3 0,1 0 0,-1-1 0,3-1 0,-5-3 0,0-7 0,0 9 0,0-9 1,0 0-1,0 0 1,0 0-1,0 0 0,0 0 0,0 0 0,-12 19 0,0-12 1,-4 2 0,-1 1 0,-1 1 0,-8-4 0,-2-2 0,-3 2 0,-1 2-1,6-2 1,7-2-1,5 0 0,7-3 0,7-2 0,-7 0-5,7 0 1,0 0-109</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2A6B55-59FD-45A8-8362-A404E404D290}" type="datetimeFigureOut">
              <a:rPr lang="ar-IQ" smtClean="0"/>
              <a:t>14/04/1447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C73C261-2459-4FF0-B216-0D25EC07570F}" type="slidenum">
              <a:rPr lang="ar-IQ" smtClean="0"/>
              <a:t>‹#›</a:t>
            </a:fld>
            <a:endParaRPr lang="ar-IQ"/>
          </a:p>
        </p:txBody>
      </p:sp>
    </p:spTree>
    <p:extLst>
      <p:ext uri="{BB962C8B-B14F-4D97-AF65-F5344CB8AC3E}">
        <p14:creationId xmlns:p14="http://schemas.microsoft.com/office/powerpoint/2010/main" val="31277719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49932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3324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40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525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9248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630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77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434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Date Placeholder 1"/>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4393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1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14/04/1447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85841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D8C5551-7741-4CC0-9B0C-56E470E812F8}" type="datetimeFigureOut">
              <a:rPr lang="ar-IQ" smtClean="0">
                <a:solidFill>
                  <a:prstClr val="black">
                    <a:tint val="75000"/>
                  </a:prstClr>
                </a:solidFill>
              </a:rPr>
              <a:pPr/>
              <a:t>14/04/1447</a:t>
            </a:fld>
            <a:endParaRPr lang="ar-IQ">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C550AA7-0AE5-43C6-9BA5-80738328C25E}" type="slidenum">
              <a:rPr lang="ar-IQ" smtClean="0">
                <a:solidFill>
                  <a:prstClr val="black">
                    <a:tint val="75000"/>
                  </a:prstClr>
                </a:solidFill>
              </a:rPr>
              <a:pPr/>
              <a:t>‹#›</a:t>
            </a:fld>
            <a:endParaRPr lang="ar-IQ">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64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8.emf"/><Relationship Id="rId2" Type="http://schemas.openxmlformats.org/officeDocument/2006/relationships/image" Target="../media/image13.png"/><Relationship Id="rId16"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customXml" Target="../ink/ink4.xml"/><Relationship Id="rId1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038600"/>
            <a:ext cx="8229600" cy="1252728"/>
          </a:xfrm>
        </p:spPr>
        <p:txBody>
          <a:bodyPr>
            <a:noAutofit/>
          </a:bodyPr>
          <a:lstStyle/>
          <a:p>
            <a:pPr rtl="1"/>
            <a:r>
              <a:rPr lang="ar-IQ" sz="4800" cap="all" dirty="0">
                <a:solidFill>
                  <a:schemeClr val="tx1"/>
                </a:solidFill>
                <a:latin typeface="Arabic Typesetting" pitchFamily="66" charset="-78"/>
                <a:cs typeface="+mn-cs"/>
              </a:rPr>
              <a:t>علم البيئة والتلوث</a:t>
            </a:r>
            <a:br>
              <a:rPr lang="ar-IQ" sz="4800" cap="all" dirty="0">
                <a:solidFill>
                  <a:schemeClr val="tx1"/>
                </a:solidFill>
                <a:latin typeface="Arabic Typesetting" pitchFamily="66" charset="-78"/>
                <a:cs typeface="+mn-cs"/>
              </a:rPr>
            </a:br>
            <a:r>
              <a:rPr lang="ar-IQ" sz="4800" cap="all" dirty="0">
                <a:solidFill>
                  <a:schemeClr val="tx1"/>
                </a:solidFill>
                <a:latin typeface="Arabic Typesetting" pitchFamily="66" charset="-78"/>
                <a:cs typeface="+mn-cs"/>
              </a:rPr>
              <a:t>المرحلة الثالثة </a:t>
            </a:r>
            <a:br>
              <a:rPr lang="ar-IQ" sz="4800" cap="all" dirty="0">
                <a:solidFill>
                  <a:schemeClr val="tx1"/>
                </a:solidFill>
                <a:latin typeface="Arabic Typesetting" pitchFamily="66" charset="-78"/>
                <a:cs typeface="+mn-cs"/>
              </a:rPr>
            </a:br>
            <a:r>
              <a:rPr lang="ar-IQ" sz="4800" cap="all" dirty="0">
                <a:solidFill>
                  <a:schemeClr val="tx1"/>
                </a:solidFill>
                <a:latin typeface="Arabic Typesetting" pitchFamily="66" charset="-78"/>
                <a:cs typeface="+mn-cs"/>
              </a:rPr>
              <a:t>المحاضرة الثالثة</a:t>
            </a:r>
            <a:br>
              <a:rPr lang="ar-IQ" sz="4800" cap="all" dirty="0">
                <a:solidFill>
                  <a:schemeClr val="tx1"/>
                </a:solidFill>
                <a:latin typeface="Arabic Typesetting" pitchFamily="66" charset="-78"/>
                <a:cs typeface="+mn-cs"/>
              </a:rPr>
            </a:br>
            <a:r>
              <a:rPr lang="ar-IQ" sz="4800" cap="all">
                <a:solidFill>
                  <a:schemeClr val="tx1"/>
                </a:solidFill>
                <a:latin typeface="Arabic Typesetting" pitchFamily="66" charset="-78"/>
                <a:cs typeface="+mn-cs"/>
              </a:rPr>
              <a:t>أ.</a:t>
            </a:r>
            <a:r>
              <a:rPr lang="ar-IQ" sz="4000" cap="all" spc="400">
                <a:solidFill>
                  <a:srgbClr val="000000"/>
                </a:solidFill>
                <a:latin typeface="Franklin Gothic Book"/>
                <a:ea typeface="Calibri"/>
                <a:cs typeface="Simplified Arabic"/>
              </a:rPr>
              <a:t>م.د </a:t>
            </a:r>
            <a:r>
              <a:rPr lang="ar-IQ" sz="4000" cap="all" spc="400" dirty="0">
                <a:solidFill>
                  <a:srgbClr val="000000"/>
                </a:solidFill>
                <a:latin typeface="Franklin Gothic Book"/>
                <a:ea typeface="Calibri"/>
                <a:cs typeface="Simplified Arabic"/>
              </a:rPr>
              <a:t>سجاد عبد الغني عبدالله</a:t>
            </a:r>
            <a:br>
              <a:rPr lang="ar-IQ" sz="4000" cap="all" dirty="0">
                <a:solidFill>
                  <a:schemeClr val="tx1"/>
                </a:solidFill>
                <a:latin typeface="Franklin Gothic Medium"/>
                <a:cs typeface="Tahoma"/>
              </a:rPr>
            </a:br>
            <a:r>
              <a:rPr lang="ar-IQ" sz="4000" cap="all" dirty="0">
                <a:solidFill>
                  <a:schemeClr val="tx1"/>
                </a:solidFill>
                <a:latin typeface="Franklin Gothic Medium"/>
                <a:cs typeface="Tahoma"/>
              </a:rPr>
              <a:t> </a:t>
            </a:r>
            <a:br>
              <a:rPr lang="ar-IQ" sz="4000" cap="all" dirty="0">
                <a:solidFill>
                  <a:schemeClr val="tx1"/>
                </a:solidFill>
                <a:latin typeface="Franklin Gothic Medium"/>
                <a:cs typeface="Tahoma"/>
              </a:rPr>
            </a:br>
            <a:endParaRPr lang="en-US" sz="4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146300" cy="1914525"/>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94468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132856"/>
            <a:ext cx="208823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49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8686800" cy="5029200"/>
          </a:xfrm>
        </p:spPr>
        <p:txBody>
          <a:bodyPr>
            <a:noAutofit/>
          </a:bodyPr>
          <a:lstStyle/>
          <a:p>
            <a:pPr algn="just" rtl="1">
              <a:lnSpc>
                <a:spcPct val="150000"/>
              </a:lnSpc>
            </a:pPr>
            <a:r>
              <a:rPr lang="ar-IQ" sz="4000" dirty="0">
                <a:solidFill>
                  <a:srgbClr val="C00000"/>
                </a:solidFill>
                <a:latin typeface="Times New Roman" pitchFamily="18" charset="0"/>
                <a:cs typeface="Times New Roman" pitchFamily="18" charset="0"/>
              </a:rPr>
              <a:t>أولا: دورة الماء </a:t>
            </a:r>
            <a:r>
              <a:rPr lang="en-US" sz="4000" dirty="0">
                <a:solidFill>
                  <a:srgbClr val="C00000"/>
                </a:solidFill>
                <a:latin typeface="Times New Roman" pitchFamily="18" charset="0"/>
                <a:cs typeface="Times New Roman" pitchFamily="18" charset="0"/>
              </a:rPr>
              <a:t>Hydrologic cycle</a:t>
            </a:r>
            <a:br>
              <a:rPr lang="ar-IQ" sz="4000" dirty="0">
                <a:solidFill>
                  <a:srgbClr val="C00000"/>
                </a:solidFill>
                <a:latin typeface="Times New Roman" pitchFamily="18" charset="0"/>
                <a:cs typeface="Times New Roman" pitchFamily="18" charset="0"/>
              </a:rPr>
            </a:br>
            <a:r>
              <a:rPr lang="ar-IQ" sz="3600" dirty="0">
                <a:solidFill>
                  <a:prstClr val="black"/>
                </a:solidFill>
                <a:latin typeface="Times New Roman" pitchFamily="18" charset="0"/>
                <a:cs typeface="Times New Roman" pitchFamily="18" charset="0"/>
              </a:rPr>
              <a:t> يغطي الماء ثلاثة أرباع الكرة الأرضية تقريبا – وهو في حركة طبيعية مستمرة حيث يتبخر جزء من مياه المسطحات المائية وكذلك من سطح التربة وأسطح النباتات صاعداً إلى الجو وتحت ظروف معينة للأحوال الجوية يتكاثف عائداً إلى الأرض. ينتقل الماء بين اليابسة والجو والمسطحات المائية سواء كان الماء الحر </a:t>
            </a:r>
            <a:r>
              <a:rPr lang="en-US" sz="3600" dirty="0">
                <a:solidFill>
                  <a:prstClr val="black"/>
                </a:solidFill>
                <a:latin typeface="Times New Roman" pitchFamily="18" charset="0"/>
                <a:cs typeface="Times New Roman" pitchFamily="18" charset="0"/>
              </a:rPr>
              <a:t>Free water</a:t>
            </a:r>
            <a:r>
              <a:rPr lang="en-CA" sz="3600" dirty="0">
                <a:solidFill>
                  <a:prstClr val="black"/>
                </a:solidFill>
                <a:latin typeface="Times New Roman" pitchFamily="18" charset="0"/>
                <a:cs typeface="Times New Roman" pitchFamily="18" charset="0"/>
              </a:rPr>
              <a:t> </a:t>
            </a:r>
            <a:r>
              <a:rPr lang="ar-IQ" sz="3600" dirty="0">
                <a:solidFill>
                  <a:prstClr val="black"/>
                </a:solidFill>
                <a:latin typeface="Times New Roman" pitchFamily="18" charset="0"/>
                <a:cs typeface="Times New Roman" pitchFamily="18" charset="0"/>
              </a:rPr>
              <a:t> أو يكون مرتبط مع دقائق التربة </a:t>
            </a:r>
            <a:r>
              <a:rPr lang="en-US" sz="3600" dirty="0">
                <a:solidFill>
                  <a:prstClr val="black"/>
                </a:solidFill>
                <a:latin typeface="Times New Roman" pitchFamily="18" charset="0"/>
                <a:cs typeface="Times New Roman" pitchFamily="18" charset="0"/>
              </a:rPr>
              <a:t>Bound water</a:t>
            </a:r>
            <a:r>
              <a:rPr lang="ar-IQ" sz="3600" dirty="0">
                <a:solidFill>
                  <a:prstClr val="black"/>
                </a:solidFill>
                <a:latin typeface="Times New Roman" pitchFamily="18" charset="0"/>
                <a:cs typeface="Times New Roman" pitchFamily="18" charset="0"/>
              </a:rPr>
              <a:t> أو جزء من بنية النباتات. </a:t>
            </a:r>
            <a:r>
              <a:rPr lang="en-CA" sz="3600" dirty="0">
                <a:solidFill>
                  <a:prstClr val="black"/>
                </a:solidFill>
                <a:latin typeface="Times New Roman" pitchFamily="18" charset="0"/>
                <a:cs typeface="Times New Roman" pitchFamily="18" charset="0"/>
              </a:rPr>
              <a:t> </a:t>
            </a:r>
            <a:r>
              <a:rPr lang="ar-IQ" sz="3600" dirty="0">
                <a:solidFill>
                  <a:prstClr val="black"/>
                </a:solidFill>
                <a:latin typeface="Times New Roman" pitchFamily="18" charset="0"/>
                <a:cs typeface="Times New Roman" pitchFamily="18" charset="0"/>
              </a:rPr>
              <a:t> </a:t>
            </a:r>
            <a:br>
              <a:rPr lang="ar-IQ" sz="3600" dirty="0">
                <a:solidFill>
                  <a:prstClr val="black"/>
                </a:solidFill>
                <a:latin typeface="Times New Roman" pitchFamily="18" charset="0"/>
                <a:cs typeface="Times New Roman" pitchFamily="18" charset="0"/>
              </a:rPr>
            </a:b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8667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rPr>
              <a:t>Hydrologic cycle</a:t>
            </a:r>
            <a:endParaRPr lang="en-US" sz="4000" dirty="0">
              <a:solidFill>
                <a:schemeClr val="tx1"/>
              </a:solidFill>
            </a:endParaRPr>
          </a:p>
        </p:txBody>
      </p:sp>
      <p:pic>
        <p:nvPicPr>
          <p:cNvPr id="4098" name="Picture 2" descr="الدورة الهيدرولوجية أو دورة الماء Hydrologica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7239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2" y="2234184"/>
            <a:ext cx="8229600" cy="1252728"/>
          </a:xfrm>
        </p:spPr>
        <p:txBody>
          <a:bodyPr>
            <a:normAutofit fontScale="90000"/>
          </a:bodyPr>
          <a:lstStyle/>
          <a:p>
            <a:pPr algn="just" rtl="1"/>
            <a:r>
              <a:rPr lang="ar-IQ" dirty="0">
                <a:solidFill>
                  <a:prstClr val="black"/>
                </a:solidFill>
              </a:rPr>
              <a:t>الماء الحر </a:t>
            </a:r>
            <a:r>
              <a:rPr lang="en-US" dirty="0">
                <a:solidFill>
                  <a:prstClr val="black"/>
                </a:solidFill>
              </a:rPr>
              <a:t>Free water</a:t>
            </a:r>
            <a:r>
              <a:rPr lang="ar-IQ" dirty="0">
                <a:solidFill>
                  <a:prstClr val="black"/>
                </a:solidFill>
              </a:rPr>
              <a:t> المتواجد في أي مكان هو الذي يحدد طبيعة أنواع الكائنات الحية من حيث الوفرة والتواجد، فضلاً عن المياه السطحية </a:t>
            </a:r>
            <a:r>
              <a:rPr lang="en-US" dirty="0">
                <a:solidFill>
                  <a:prstClr val="black"/>
                </a:solidFill>
              </a:rPr>
              <a:t>Surface water</a:t>
            </a:r>
            <a:r>
              <a:rPr lang="en-CA" dirty="0">
                <a:solidFill>
                  <a:prstClr val="black"/>
                </a:solidFill>
              </a:rPr>
              <a:t> </a:t>
            </a:r>
            <a:r>
              <a:rPr lang="ar-IQ" dirty="0">
                <a:solidFill>
                  <a:prstClr val="black"/>
                </a:solidFill>
              </a:rPr>
              <a:t> المنتشرة في بقاع المعمورة المختلفة المتمثلة بالبحيرات</a:t>
            </a:r>
            <a:r>
              <a:rPr lang="en-US" dirty="0">
                <a:solidFill>
                  <a:prstClr val="black"/>
                </a:solidFill>
              </a:rPr>
              <a:t> Lakes </a:t>
            </a:r>
            <a:r>
              <a:rPr lang="ar-IQ" dirty="0">
                <a:solidFill>
                  <a:prstClr val="black"/>
                </a:solidFill>
              </a:rPr>
              <a:t> والبرك</a:t>
            </a:r>
            <a:r>
              <a:rPr lang="en-US" dirty="0">
                <a:solidFill>
                  <a:prstClr val="black"/>
                </a:solidFill>
              </a:rPr>
              <a:t> Ponds</a:t>
            </a:r>
            <a:r>
              <a:rPr lang="ar-IQ" dirty="0">
                <a:solidFill>
                  <a:prstClr val="black"/>
                </a:solidFill>
              </a:rPr>
              <a:t> والأنهار</a:t>
            </a:r>
            <a:r>
              <a:rPr lang="en-US" dirty="0">
                <a:solidFill>
                  <a:prstClr val="black"/>
                </a:solidFill>
              </a:rPr>
              <a:t>Rivers</a:t>
            </a:r>
            <a:r>
              <a:rPr lang="ar-IQ" dirty="0">
                <a:solidFill>
                  <a:prstClr val="black"/>
                </a:solidFill>
              </a:rPr>
              <a:t> والجداول </a:t>
            </a:r>
            <a:r>
              <a:rPr lang="en-US" dirty="0">
                <a:solidFill>
                  <a:prstClr val="black"/>
                </a:solidFill>
              </a:rPr>
              <a:t>Streams </a:t>
            </a:r>
            <a:r>
              <a:rPr lang="ar-IQ" dirty="0">
                <a:solidFill>
                  <a:prstClr val="black"/>
                </a:solidFill>
              </a:rPr>
              <a:t> كما </a:t>
            </a:r>
            <a:r>
              <a:rPr lang="ar-IQ" dirty="0" err="1">
                <a:solidFill>
                  <a:prstClr val="black"/>
                </a:solidFill>
              </a:rPr>
              <a:t>ان</a:t>
            </a:r>
            <a:r>
              <a:rPr lang="ar-IQ" dirty="0">
                <a:solidFill>
                  <a:prstClr val="black"/>
                </a:solidFill>
              </a:rPr>
              <a:t> هناك المياه الجوفية </a:t>
            </a:r>
            <a:r>
              <a:rPr lang="en-US" dirty="0">
                <a:solidFill>
                  <a:prstClr val="black"/>
                </a:solidFill>
              </a:rPr>
              <a:t>Ground water</a:t>
            </a:r>
            <a:r>
              <a:rPr lang="ar-IQ" dirty="0">
                <a:solidFill>
                  <a:prstClr val="black"/>
                </a:solidFill>
              </a:rPr>
              <a:t>  </a:t>
            </a:r>
            <a:endParaRPr lang="en-US" dirty="0">
              <a:solidFill>
                <a:schemeClr val="tx1"/>
              </a:solidFill>
            </a:endParaRPr>
          </a:p>
        </p:txBody>
      </p:sp>
    </p:spTree>
    <p:extLst>
      <p:ext uri="{BB962C8B-B14F-4D97-AF65-F5344CB8AC3E}">
        <p14:creationId xmlns:p14="http://schemas.microsoft.com/office/powerpoint/2010/main" val="145802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252728"/>
          </a:xfrm>
        </p:spPr>
        <p:txBody>
          <a:bodyPr/>
          <a:lstStyle/>
          <a:p>
            <a:r>
              <a:rPr lang="ar-IQ" dirty="0">
                <a:solidFill>
                  <a:schemeClr val="tx1"/>
                </a:solidFill>
              </a:rPr>
              <a:t>س/ ما لفرق بين الماء المرتبط والماء الحر؟</a:t>
            </a:r>
            <a:endParaRPr lang="en-US" dirty="0">
              <a:solidFill>
                <a:schemeClr val="tx1"/>
              </a:solidFill>
            </a:endParaRPr>
          </a:p>
        </p:txBody>
      </p:sp>
    </p:spTree>
    <p:extLst>
      <p:ext uri="{BB962C8B-B14F-4D97-AF65-F5344CB8AC3E}">
        <p14:creationId xmlns:p14="http://schemas.microsoft.com/office/powerpoint/2010/main" val="33881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52728"/>
          </a:xfrm>
        </p:spPr>
        <p:txBody>
          <a:bodyPr>
            <a:normAutofit fontScale="90000"/>
          </a:bodyPr>
          <a:lstStyle/>
          <a:p>
            <a:pPr algn="r" rtl="1"/>
            <a:r>
              <a:rPr lang="ar-IQ" sz="3600" dirty="0">
                <a:solidFill>
                  <a:srgbClr val="C00000"/>
                </a:solidFill>
              </a:rPr>
              <a:t>ثانياً- الدورة الغازية </a:t>
            </a:r>
            <a:r>
              <a:rPr lang="en-CA" sz="3600" dirty="0">
                <a:solidFill>
                  <a:srgbClr val="C00000"/>
                </a:solidFill>
              </a:rPr>
              <a:t>Gaseous cycle</a:t>
            </a:r>
            <a:r>
              <a:rPr lang="ar-IQ" sz="3600" dirty="0">
                <a:solidFill>
                  <a:srgbClr val="C00000"/>
                </a:solidFill>
              </a:rPr>
              <a:t> </a:t>
            </a:r>
            <a:br>
              <a:rPr lang="ar-IQ" sz="3600" dirty="0">
                <a:solidFill>
                  <a:srgbClr val="C00000"/>
                </a:solidFill>
              </a:rPr>
            </a:br>
            <a:r>
              <a:rPr lang="ar-IQ" sz="3600" dirty="0">
                <a:solidFill>
                  <a:prstClr val="black"/>
                </a:solidFill>
              </a:rPr>
              <a:t>1- دورة الكاربون </a:t>
            </a:r>
            <a:r>
              <a:rPr lang="en-US" sz="3600" dirty="0">
                <a:solidFill>
                  <a:prstClr val="black"/>
                </a:solidFill>
              </a:rPr>
              <a:t>Carbon cycle</a:t>
            </a:r>
            <a:r>
              <a:rPr lang="en-CA" sz="3600" dirty="0">
                <a:solidFill>
                  <a:prstClr val="black"/>
                </a:solidFill>
              </a:rPr>
              <a:t> </a:t>
            </a:r>
            <a:r>
              <a:rPr lang="ar-IQ" sz="3600" dirty="0">
                <a:solidFill>
                  <a:prstClr val="black"/>
                </a:solidFill>
              </a:rPr>
              <a:t> </a:t>
            </a:r>
            <a:br>
              <a:rPr lang="ar-IQ" sz="3600" dirty="0">
                <a:solidFill>
                  <a:prstClr val="black"/>
                </a:solidFill>
              </a:rPr>
            </a:br>
            <a:r>
              <a:rPr lang="ar-IQ" sz="3600" dirty="0">
                <a:solidFill>
                  <a:prstClr val="black"/>
                </a:solidFill>
              </a:rPr>
              <a:t>تعد دورة الكاربون من ابسط الدورات العناصر بسبب تميز مكوناتها الرئيسية وهي من الدورات الكاملة لأن الكاربون يعود إلى المحيط بنفس السرعة التي يزول فيها.</a:t>
            </a:r>
            <a:br>
              <a:rPr lang="ar-IQ" sz="3600" dirty="0">
                <a:solidFill>
                  <a:prstClr val="black"/>
                </a:solidFill>
              </a:rPr>
            </a:br>
            <a:endParaRPr lang="en-US" dirty="0">
              <a:solidFill>
                <a:schemeClr val="tx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6019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74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84" y="914400"/>
            <a:ext cx="8458200" cy="4524315"/>
          </a:xfrm>
          <a:prstGeom prst="rect">
            <a:avLst/>
          </a:prstGeom>
        </p:spPr>
        <p:txBody>
          <a:bodyPr wrap="square">
            <a:spAutoFit/>
          </a:bodyPr>
          <a:lstStyle/>
          <a:p>
            <a:pPr algn="just"/>
            <a:r>
              <a:rPr lang="ar-IQ" sz="3600" dirty="0">
                <a:solidFill>
                  <a:prstClr val="black"/>
                </a:solidFill>
                <a:ea typeface="+mj-ea"/>
              </a:rPr>
              <a:t>المسار الرئيس للكاربون في هذه الدورة من المحيط الجوي</a:t>
            </a:r>
            <a:r>
              <a:rPr lang="en-US" sz="3600" dirty="0">
                <a:solidFill>
                  <a:prstClr val="black"/>
                </a:solidFill>
                <a:ea typeface="+mj-ea"/>
                <a:cs typeface="+mj-cs"/>
              </a:rPr>
              <a:t> Atmosphere</a:t>
            </a:r>
            <a:r>
              <a:rPr lang="ar-IQ" sz="3600" dirty="0">
                <a:solidFill>
                  <a:prstClr val="black"/>
                </a:solidFill>
                <a:ea typeface="+mj-ea"/>
              </a:rPr>
              <a:t> الذي يكون المخزن الأساس له في الكائنات المنتجة </a:t>
            </a:r>
            <a:r>
              <a:rPr lang="en-US" sz="3600" dirty="0">
                <a:solidFill>
                  <a:prstClr val="black"/>
                </a:solidFill>
                <a:ea typeface="+mj-ea"/>
                <a:cs typeface="+mj-cs"/>
              </a:rPr>
              <a:t>Producers</a:t>
            </a:r>
            <a:r>
              <a:rPr lang="ar-IQ" sz="3600" dirty="0">
                <a:solidFill>
                  <a:prstClr val="black"/>
                </a:solidFill>
                <a:ea typeface="+mj-ea"/>
              </a:rPr>
              <a:t> وبشكل رئيس النباتات الخضراء</a:t>
            </a:r>
            <a:r>
              <a:rPr lang="en-US" sz="3600" dirty="0">
                <a:solidFill>
                  <a:prstClr val="black"/>
                </a:solidFill>
                <a:ea typeface="+mj-ea"/>
                <a:cs typeface="+mj-cs"/>
              </a:rPr>
              <a:t> </a:t>
            </a:r>
            <a:r>
              <a:rPr lang="en-CA" sz="3600" dirty="0">
                <a:solidFill>
                  <a:prstClr val="black"/>
                </a:solidFill>
                <a:ea typeface="+mj-ea"/>
                <a:cs typeface="+mj-cs"/>
              </a:rPr>
              <a:t> </a:t>
            </a:r>
            <a:r>
              <a:rPr lang="ar-IQ" sz="3600" dirty="0">
                <a:solidFill>
                  <a:prstClr val="black"/>
                </a:solidFill>
                <a:ea typeface="+mj-ea"/>
              </a:rPr>
              <a:t> ومن ثم للكائنات المستهلكة </a:t>
            </a:r>
            <a:r>
              <a:rPr lang="en-US" sz="3600" dirty="0">
                <a:solidFill>
                  <a:prstClr val="black"/>
                </a:solidFill>
                <a:ea typeface="+mj-ea"/>
                <a:cs typeface="+mj-cs"/>
              </a:rPr>
              <a:t>Consumers</a:t>
            </a:r>
            <a:r>
              <a:rPr lang="ar-IQ" sz="3600" dirty="0">
                <a:solidFill>
                  <a:prstClr val="black"/>
                </a:solidFill>
                <a:ea typeface="+mj-ea"/>
              </a:rPr>
              <a:t> ومن هاتين المجموعتين إلى الكائنات المحللة </a:t>
            </a:r>
            <a:r>
              <a:rPr lang="en-US" sz="3600" dirty="0">
                <a:solidFill>
                  <a:prstClr val="black"/>
                </a:solidFill>
                <a:ea typeface="+mj-ea"/>
                <a:cs typeface="+mj-cs"/>
              </a:rPr>
              <a:t>Decomposers</a:t>
            </a:r>
            <a:r>
              <a:rPr lang="ar-IQ" sz="3600" dirty="0">
                <a:solidFill>
                  <a:prstClr val="black"/>
                </a:solidFill>
                <a:ea typeface="+mj-ea"/>
              </a:rPr>
              <a:t> التي تشمل البكتريا والفطريات وبعد ذلك يعود للهواء الجوي الذي يحتوي على 0.03-0.  0.04 % من ثنائي أوكسيد الكاربون. </a:t>
            </a:r>
            <a:endParaRPr lang="en-US" sz="3600" dirty="0"/>
          </a:p>
        </p:txBody>
      </p:sp>
    </p:spTree>
    <p:extLst>
      <p:ext uri="{BB962C8B-B14F-4D97-AF65-F5344CB8AC3E}">
        <p14:creationId xmlns:p14="http://schemas.microsoft.com/office/powerpoint/2010/main" val="154128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IQ" sz="4000" dirty="0">
                <a:solidFill>
                  <a:srgbClr val="C00000"/>
                </a:solidFill>
              </a:rPr>
              <a:t>  </a:t>
            </a:r>
            <a:r>
              <a:rPr lang="en-US" sz="4000" dirty="0">
                <a:solidFill>
                  <a:srgbClr val="C00000"/>
                </a:solidFill>
              </a:rPr>
              <a:t>1</a:t>
            </a:r>
            <a:r>
              <a:rPr lang="ar-IQ" sz="4000" dirty="0">
                <a:solidFill>
                  <a:srgbClr val="C00000"/>
                </a:solidFill>
              </a:rPr>
              <a:t>. دورة الكاربون </a:t>
            </a:r>
            <a:r>
              <a:rPr lang="en-US" sz="4000" dirty="0">
                <a:solidFill>
                  <a:srgbClr val="C00000"/>
                </a:solidFill>
              </a:rPr>
              <a:t>Carbon cycle</a:t>
            </a:r>
            <a:r>
              <a:rPr lang="en-CA" sz="4000" dirty="0">
                <a:solidFill>
                  <a:srgbClr val="C00000"/>
                </a:solidFill>
              </a:rPr>
              <a:t> </a:t>
            </a:r>
            <a:r>
              <a:rPr lang="ar-IQ" sz="4000" dirty="0">
                <a:solidFill>
                  <a:srgbClr val="C00000"/>
                </a:solidFill>
              </a:rPr>
              <a:t> </a:t>
            </a:r>
            <a:br>
              <a:rPr lang="ar-IQ" sz="4000" dirty="0">
                <a:solidFill>
                  <a:srgbClr val="C00000"/>
                </a:solidFill>
              </a:rPr>
            </a:br>
            <a:endParaRPr lang="en-US" sz="4000" dirty="0">
              <a:solidFill>
                <a:srgbClr val="C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524000"/>
            <a:ext cx="6858000"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2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252728"/>
          </a:xfrm>
        </p:spPr>
        <p:txBody>
          <a:bodyPr>
            <a:noAutofit/>
          </a:bodyPr>
          <a:lstStyle/>
          <a:p>
            <a:pPr algn="r" rtl="1"/>
            <a:r>
              <a:rPr lang="ar-IQ" sz="3600" dirty="0">
                <a:solidFill>
                  <a:schemeClr val="tx1"/>
                </a:solidFill>
              </a:rPr>
              <a:t>وهذا الغاز يتزايد في الجو ويعود السبب إلى عاملين أساسين:</a:t>
            </a:r>
            <a:br>
              <a:rPr lang="ar-IQ" sz="3600" dirty="0">
                <a:solidFill>
                  <a:schemeClr val="tx1"/>
                </a:solidFill>
              </a:rPr>
            </a:br>
            <a:r>
              <a:rPr lang="ar-IQ" sz="3600" dirty="0">
                <a:solidFill>
                  <a:schemeClr val="tx1"/>
                </a:solidFill>
              </a:rPr>
              <a:t>1- قطع كميات كبيرة من أشجار الغابات لاستغلال الأنسان لها في تصنيع الخشب.</a:t>
            </a:r>
            <a:br>
              <a:rPr lang="ar-IQ" sz="3600" dirty="0">
                <a:solidFill>
                  <a:schemeClr val="tx1"/>
                </a:solidFill>
              </a:rPr>
            </a:br>
            <a:r>
              <a:rPr lang="ar-IQ" sz="3600" dirty="0">
                <a:solidFill>
                  <a:schemeClr val="tx1"/>
                </a:solidFill>
              </a:rPr>
              <a:t>2- الازدياد المضطرد في الصناعات وما تفرزه من مخلفات غازية. </a:t>
            </a:r>
            <a:br>
              <a:rPr lang="ar-IQ" sz="3600" dirty="0">
                <a:solidFill>
                  <a:schemeClr val="tx1"/>
                </a:solidFill>
              </a:rPr>
            </a:br>
            <a:r>
              <a:rPr lang="ar-IQ" sz="3600" dirty="0">
                <a:solidFill>
                  <a:schemeClr val="tx1"/>
                </a:solidFill>
              </a:rPr>
              <a:t>* أن التغيرات القلية في تركيز غاز ثاني أوكسيد الكاربون الجوي تؤدي دوراً كبيراً من التأثيرات الرئيسية في المناخ، إذ </a:t>
            </a:r>
            <a:r>
              <a:rPr lang="ar-IQ" sz="3600" dirty="0" err="1">
                <a:solidFill>
                  <a:schemeClr val="tx1"/>
                </a:solidFill>
              </a:rPr>
              <a:t>ان</a:t>
            </a:r>
            <a:r>
              <a:rPr lang="ar-IQ" sz="3600" dirty="0">
                <a:solidFill>
                  <a:schemeClr val="tx1"/>
                </a:solidFill>
              </a:rPr>
              <a:t> زيادة تركيز هذا الغاز يؤدي إلى زيادة درجة حرارة البيئة والتي تعرف بتأثير البيت الزجاجي</a:t>
            </a:r>
            <a:r>
              <a:rPr lang="en-US" sz="3600" dirty="0">
                <a:solidFill>
                  <a:schemeClr val="tx1"/>
                </a:solidFill>
              </a:rPr>
              <a:t> Green house effect </a:t>
            </a:r>
            <a:r>
              <a:rPr lang="ar-IQ" sz="3600" dirty="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225254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252728"/>
          </a:xfrm>
        </p:spPr>
        <p:txBody>
          <a:bodyPr>
            <a:normAutofit fontScale="90000"/>
          </a:bodyPr>
          <a:lstStyle/>
          <a:p>
            <a:r>
              <a:rPr lang="ar-IQ" dirty="0">
                <a:solidFill>
                  <a:schemeClr val="tx1"/>
                </a:solidFill>
              </a:rPr>
              <a:t>س/ كيف يكون هذا التأثير ؟</a:t>
            </a:r>
            <a:br>
              <a:rPr lang="ar-IQ" dirty="0">
                <a:solidFill>
                  <a:schemeClr val="tx1"/>
                </a:solidFill>
              </a:rPr>
            </a:br>
            <a:r>
              <a:rPr lang="ar-IQ" dirty="0">
                <a:solidFill>
                  <a:schemeClr val="tx1"/>
                </a:solidFill>
              </a:rPr>
              <a:t>يؤدي إلى الاحتباس الحراري وهذا ما يؤدي </a:t>
            </a:r>
            <a:r>
              <a:rPr lang="ar-IQ" dirty="0" err="1">
                <a:solidFill>
                  <a:schemeClr val="tx1"/>
                </a:solidFill>
              </a:rPr>
              <a:t>الى</a:t>
            </a:r>
            <a:r>
              <a:rPr lang="ar-IQ" dirty="0">
                <a:solidFill>
                  <a:schemeClr val="tx1"/>
                </a:solidFill>
              </a:rPr>
              <a:t> ذوبان الكتل الجليدية القطبية </a:t>
            </a:r>
            <a:r>
              <a:rPr lang="ar-IQ" dirty="0" err="1">
                <a:solidFill>
                  <a:schemeClr val="tx1"/>
                </a:solidFill>
              </a:rPr>
              <a:t>او</a:t>
            </a:r>
            <a:r>
              <a:rPr lang="ar-IQ" dirty="0">
                <a:solidFill>
                  <a:schemeClr val="tx1"/>
                </a:solidFill>
              </a:rPr>
              <a:t> الجبال الثلجية مما يسبب ارتفاع في منسوب المياه في المحيطات والذي يؤدي إلى كوارث وخسائر كبيرة.  </a:t>
            </a:r>
            <a:endParaRPr lang="en-US" dirty="0">
              <a:solidFill>
                <a:schemeClr val="tx1"/>
              </a:solidFill>
            </a:endParaRPr>
          </a:p>
        </p:txBody>
      </p:sp>
    </p:spTree>
    <p:extLst>
      <p:ext uri="{BB962C8B-B14F-4D97-AF65-F5344CB8AC3E}">
        <p14:creationId xmlns:p14="http://schemas.microsoft.com/office/powerpoint/2010/main" val="179627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rPr>
              <a:t>Green house effect</a:t>
            </a:r>
            <a:endParaRPr lang="en-US" sz="4000" dirty="0">
              <a:solidFill>
                <a:schemeClr val="tx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7391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5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252728"/>
          </a:xfrm>
        </p:spPr>
        <p:txBody>
          <a:bodyPr>
            <a:noAutofit/>
          </a:bodyPr>
          <a:lstStyle/>
          <a:p>
            <a:pPr rtl="1"/>
            <a:r>
              <a:rPr lang="ar-IQ" sz="5400" dirty="0">
                <a:solidFill>
                  <a:schemeClr val="tx1"/>
                </a:solidFill>
              </a:rPr>
              <a:t>الفصل الثالث</a:t>
            </a:r>
            <a:br>
              <a:rPr lang="ar-IQ" sz="5400" dirty="0">
                <a:solidFill>
                  <a:schemeClr val="tx1"/>
                </a:solidFill>
              </a:rPr>
            </a:br>
            <a:r>
              <a:rPr lang="en-CA" sz="5400" dirty="0">
                <a:solidFill>
                  <a:schemeClr val="tx1"/>
                </a:solidFill>
              </a:rPr>
              <a:t> </a:t>
            </a:r>
            <a:r>
              <a:rPr lang="ar-IQ" sz="5400" dirty="0">
                <a:solidFill>
                  <a:schemeClr val="tx1"/>
                </a:solidFill>
              </a:rPr>
              <a:t>الدورات الكيمياوية الأرضية الحياتية </a:t>
            </a:r>
            <a:br>
              <a:rPr lang="ar-IQ" sz="5400" dirty="0">
                <a:solidFill>
                  <a:schemeClr val="tx1"/>
                </a:solidFill>
              </a:rPr>
            </a:br>
            <a:r>
              <a:rPr lang="en-US" sz="5400" dirty="0">
                <a:solidFill>
                  <a:schemeClr val="tx1"/>
                </a:solidFill>
              </a:rPr>
              <a:t>Biogeochemical cycles</a:t>
            </a:r>
          </a:p>
        </p:txBody>
      </p:sp>
    </p:spTree>
    <p:extLst>
      <p:ext uri="{BB962C8B-B14F-4D97-AF65-F5344CB8AC3E}">
        <p14:creationId xmlns:p14="http://schemas.microsoft.com/office/powerpoint/2010/main" val="200597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252728"/>
          </a:xfrm>
        </p:spPr>
        <p:txBody>
          <a:bodyPr>
            <a:normAutofit fontScale="90000"/>
          </a:bodyPr>
          <a:lstStyle/>
          <a:p>
            <a:pPr algn="just" rtl="1"/>
            <a:r>
              <a:rPr lang="ar-IQ" dirty="0">
                <a:solidFill>
                  <a:schemeClr val="tx1"/>
                </a:solidFill>
              </a:rPr>
              <a:t>* يمكن الملاحظة </a:t>
            </a:r>
            <a:r>
              <a:rPr lang="ar-IQ" dirty="0" err="1">
                <a:solidFill>
                  <a:schemeClr val="tx1"/>
                </a:solidFill>
              </a:rPr>
              <a:t>ان</a:t>
            </a:r>
            <a:r>
              <a:rPr lang="ar-IQ" dirty="0">
                <a:solidFill>
                  <a:schemeClr val="tx1"/>
                </a:solidFill>
              </a:rPr>
              <a:t> التبادل الغازي بين المحيط الجوي والمحيط المائي مهم جداً في التوازن لتركيز هذا الغاز، إذ انه يذوب في الماء خلال سقوط الأمطار وقد قُدر أن اللتر الواحد من الماء     يحوي 0.3 سم3 من غاز ثاني أوكسيد الكربون بعد اتحاد الغاز مع الماء الموجود في التربة أو في الأنظمة البيئية مما ينتج عنه حامض الكربونيك </a:t>
            </a:r>
            <a:r>
              <a:rPr lang="en-US" dirty="0">
                <a:solidFill>
                  <a:schemeClr val="tx1"/>
                </a:solidFill>
              </a:rPr>
              <a:t>H2CO3</a:t>
            </a:r>
            <a:r>
              <a:rPr lang="ar-IQ" dirty="0">
                <a:solidFill>
                  <a:schemeClr val="tx1"/>
                </a:solidFill>
              </a:rPr>
              <a:t>. </a:t>
            </a:r>
            <a:endParaRPr lang="en-US" sz="2200" dirty="0">
              <a:solidFill>
                <a:schemeClr val="tx1"/>
              </a:solidFill>
            </a:endParaRPr>
          </a:p>
        </p:txBody>
      </p:sp>
    </p:spTree>
    <p:extLst>
      <p:ext uri="{BB962C8B-B14F-4D97-AF65-F5344CB8AC3E}">
        <p14:creationId xmlns:p14="http://schemas.microsoft.com/office/powerpoint/2010/main" val="396645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05800" cy="4524315"/>
          </a:xfrm>
          <a:prstGeom prst="rect">
            <a:avLst/>
          </a:prstGeom>
        </p:spPr>
        <p:txBody>
          <a:bodyPr wrap="square">
            <a:spAutoFit/>
          </a:bodyPr>
          <a:lstStyle/>
          <a:p>
            <a:r>
              <a:rPr lang="ar-IQ" sz="3600" dirty="0"/>
              <a:t>وهذا التفاعل يكون عكسيا ويمكن أن يتحلل هذا الحامض إلى أيوني الهيدروجين وأيون البيكربونات </a:t>
            </a:r>
            <a:r>
              <a:rPr lang="en-CA" sz="3600" dirty="0"/>
              <a:t> </a:t>
            </a:r>
            <a:r>
              <a:rPr lang="en-US" sz="3600" dirty="0"/>
              <a:t>HCO3  </a:t>
            </a:r>
            <a:r>
              <a:rPr lang="ar-IQ" sz="3600" dirty="0"/>
              <a:t>وهذا التفاعل عكسي كذلك وهذا الأخير يمكن أن يتحلل إلى أيون الهيدروجين وأيون الكربونات  </a:t>
            </a:r>
            <a:r>
              <a:rPr lang="en-CA" sz="3600" dirty="0"/>
              <a:t> </a:t>
            </a:r>
            <a:r>
              <a:rPr lang="en-US" sz="3600" dirty="0"/>
              <a:t>CO3 </a:t>
            </a:r>
            <a:r>
              <a:rPr lang="ar-IQ" sz="3600" dirty="0"/>
              <a:t>كما ملاحظ في التفاعلات الأتية: </a:t>
            </a:r>
          </a:p>
          <a:p>
            <a:pPr algn="l"/>
            <a:r>
              <a:rPr lang="en-CA" sz="3600" dirty="0"/>
              <a:t>           </a:t>
            </a:r>
            <a:r>
              <a:rPr lang="en-CA" sz="2800" dirty="0"/>
              <a:t>Atmospheric  CO2</a:t>
            </a:r>
            <a:r>
              <a:rPr lang="ar-IQ" sz="2800" dirty="0"/>
              <a:t> </a:t>
            </a:r>
            <a:r>
              <a:rPr lang="en-CA" sz="2800" dirty="0"/>
              <a:t>    </a:t>
            </a:r>
            <a:r>
              <a:rPr lang="ar-IQ" sz="3600" dirty="0"/>
              <a:t> </a:t>
            </a:r>
            <a:r>
              <a:rPr lang="en-CA" sz="3600" dirty="0"/>
              <a:t> </a:t>
            </a:r>
            <a:r>
              <a:rPr lang="ar-IQ" sz="3600" dirty="0"/>
              <a:t> </a:t>
            </a:r>
            <a:r>
              <a:rPr lang="en-CA" sz="3600" dirty="0"/>
              <a:t> </a:t>
            </a:r>
            <a:r>
              <a:rPr lang="en-US" sz="3600" dirty="0"/>
              <a:t>  </a:t>
            </a:r>
            <a:r>
              <a:rPr lang="en-US" sz="2800" dirty="0"/>
              <a:t>H2O+Dissoloved CO2</a:t>
            </a:r>
            <a:r>
              <a:rPr lang="en-US" sz="3600" dirty="0"/>
              <a:t> </a:t>
            </a:r>
          </a:p>
          <a:p>
            <a:pPr algn="l"/>
            <a:endParaRPr lang="en-US" sz="3600" dirty="0"/>
          </a:p>
          <a:p>
            <a:pPr algn="l"/>
            <a:r>
              <a:rPr lang="en-US" sz="2800" dirty="0"/>
              <a:t>H2CO3           H  +  HCO3           H      +     CO3 </a:t>
            </a:r>
          </a:p>
        </p:txBody>
      </p:sp>
      <p:cxnSp>
        <p:nvCxnSpPr>
          <p:cNvPr id="7" name="Straight Arrow Connector 6"/>
          <p:cNvCxnSpPr/>
          <p:nvPr/>
        </p:nvCxnSpPr>
        <p:spPr>
          <a:xfrm flipH="1">
            <a:off x="4279295" y="3834512"/>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76926" y="3581401"/>
            <a:ext cx="110966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1524000" y="476993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4769930"/>
            <a:ext cx="74374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58" y="4772978"/>
            <a:ext cx="72847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79259" y="4629719"/>
            <a:ext cx="795336"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1575" y="4196633"/>
            <a:ext cx="706168" cy="2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5941" y="4113446"/>
            <a:ext cx="69790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63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252728"/>
          </a:xfrm>
        </p:spPr>
        <p:txBody>
          <a:bodyPr>
            <a:noAutofit/>
          </a:bodyPr>
          <a:lstStyle/>
          <a:p>
            <a:pPr algn="just" rtl="1"/>
            <a:r>
              <a:rPr lang="ar-IQ" sz="3600" dirty="0">
                <a:solidFill>
                  <a:schemeClr val="tx1"/>
                </a:solidFill>
              </a:rPr>
              <a:t>من الملاحظ أن جميع التفاعلات أعلاه هي تفاعلات عكسية لذا أن اتجاه التفاعل يعتمد على تركيز المكونات الحرجة ولهذا أن الاضمحلال  </a:t>
            </a:r>
            <a:r>
              <a:rPr lang="ar-IQ" sz="3600" dirty="0" err="1">
                <a:solidFill>
                  <a:schemeClr val="tx1"/>
                </a:solidFill>
              </a:rPr>
              <a:t>الموقعي</a:t>
            </a:r>
            <a:r>
              <a:rPr lang="ar-IQ" sz="3600" dirty="0">
                <a:solidFill>
                  <a:schemeClr val="tx1"/>
                </a:solidFill>
              </a:rPr>
              <a:t> أو إزالة ثنائي أوكسيد الكاربون سيؤدي إلى حركة هذا الغاز من الحالة الذائبة إلى الهواء.</a:t>
            </a:r>
            <a:r>
              <a:rPr lang="en-US" sz="3600" dirty="0">
                <a:solidFill>
                  <a:schemeClr val="tx1"/>
                </a:solidFill>
              </a:rPr>
              <a:t>                  </a:t>
            </a:r>
            <a:br>
              <a:rPr lang="en-CA" sz="3600" dirty="0">
                <a:solidFill>
                  <a:schemeClr val="tx1"/>
                </a:solidFill>
              </a:rPr>
            </a:br>
            <a:r>
              <a:rPr lang="en-CA" sz="3600" dirty="0">
                <a:solidFill>
                  <a:schemeClr val="tx1"/>
                </a:solidFill>
              </a:rPr>
              <a:t>* </a:t>
            </a:r>
            <a:r>
              <a:rPr lang="ar-IQ" sz="3600" dirty="0">
                <a:solidFill>
                  <a:schemeClr val="tx1"/>
                </a:solidFill>
              </a:rPr>
              <a:t> تتأثر قيمة الكاربون في البيئة المائية بتركيز أيون الهيدروجين </a:t>
            </a:r>
            <a:r>
              <a:rPr lang="en-US" sz="3600" dirty="0">
                <a:solidFill>
                  <a:schemeClr val="tx1"/>
                </a:solidFill>
              </a:rPr>
              <a:t>pH</a:t>
            </a:r>
            <a:r>
              <a:rPr lang="ar-IQ" sz="3600" dirty="0">
                <a:solidFill>
                  <a:schemeClr val="tx1"/>
                </a:solidFill>
              </a:rPr>
              <a:t> ، عندما تكون قيمة الأس الهيدروجيني عالية أي بالاتجاه القاعدي فأن قيم الكاربون ستزداد على هيئة كربونات</a:t>
            </a:r>
            <a:r>
              <a:rPr lang="en-US" sz="3600" dirty="0">
                <a:solidFill>
                  <a:schemeClr val="tx1"/>
                </a:solidFill>
              </a:rPr>
              <a:t>.</a:t>
            </a:r>
          </a:p>
        </p:txBody>
      </p:sp>
    </p:spTree>
    <p:extLst>
      <p:ext uri="{BB962C8B-B14F-4D97-AF65-F5344CB8AC3E}">
        <p14:creationId xmlns:p14="http://schemas.microsoft.com/office/powerpoint/2010/main" val="10307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52728"/>
          </a:xfrm>
        </p:spPr>
        <p:txBody>
          <a:bodyPr>
            <a:noAutofit/>
          </a:bodyPr>
          <a:lstStyle/>
          <a:p>
            <a:pPr algn="just" rtl="1"/>
            <a:r>
              <a:rPr lang="en-US" sz="4000" dirty="0">
                <a:solidFill>
                  <a:srgbClr val="C00000"/>
                </a:solidFill>
                <a:cs typeface="+mn-cs"/>
              </a:rPr>
              <a:t>.2</a:t>
            </a:r>
            <a:r>
              <a:rPr lang="ar-IQ" sz="4000" dirty="0">
                <a:solidFill>
                  <a:srgbClr val="C00000"/>
                </a:solidFill>
                <a:cs typeface="+mn-cs"/>
              </a:rPr>
              <a:t>دورة النيتروجين</a:t>
            </a:r>
            <a:r>
              <a:rPr lang="en-US" sz="4000" dirty="0">
                <a:solidFill>
                  <a:srgbClr val="C00000"/>
                </a:solidFill>
                <a:cs typeface="+mn-cs"/>
              </a:rPr>
              <a:t>Nitrogen cycle </a:t>
            </a:r>
            <a:r>
              <a:rPr lang="ar-IQ" sz="4000" dirty="0">
                <a:solidFill>
                  <a:srgbClr val="C00000"/>
                </a:solidFill>
                <a:cs typeface="+mn-cs"/>
              </a:rPr>
              <a:t> </a:t>
            </a:r>
            <a:br>
              <a:rPr lang="ar-IQ" sz="4000" dirty="0">
                <a:solidFill>
                  <a:srgbClr val="C00000"/>
                </a:solidFill>
                <a:cs typeface="+mn-cs"/>
              </a:rPr>
            </a:br>
            <a:r>
              <a:rPr lang="ar-IQ" sz="3600" dirty="0">
                <a:solidFill>
                  <a:schemeClr val="tx1"/>
                </a:solidFill>
                <a:cs typeface="+mn-cs"/>
              </a:rPr>
              <a:t>يتم تثبيت النيتروجين بالتربة من خلال ما تقوم به بعض أنواع البكتريا غير </a:t>
            </a:r>
            <a:r>
              <a:rPr lang="ar-IQ" sz="3600" dirty="0" err="1">
                <a:solidFill>
                  <a:schemeClr val="tx1"/>
                </a:solidFill>
                <a:cs typeface="+mn-cs"/>
              </a:rPr>
              <a:t>التعايشية</a:t>
            </a:r>
            <a:r>
              <a:rPr lang="ar-IQ" sz="3600" dirty="0">
                <a:solidFill>
                  <a:schemeClr val="tx1"/>
                </a:solidFill>
                <a:cs typeface="+mn-cs"/>
              </a:rPr>
              <a:t> </a:t>
            </a:r>
            <a:r>
              <a:rPr lang="ar-IQ" sz="3600" dirty="0" err="1">
                <a:solidFill>
                  <a:schemeClr val="tx1"/>
                </a:solidFill>
                <a:cs typeface="+mn-cs"/>
              </a:rPr>
              <a:t>المثبة</a:t>
            </a:r>
            <a:r>
              <a:rPr lang="ar-IQ" sz="3600" dirty="0">
                <a:solidFill>
                  <a:schemeClr val="tx1"/>
                </a:solidFill>
                <a:cs typeface="+mn-cs"/>
              </a:rPr>
              <a:t> للنتروجين  مثل </a:t>
            </a:r>
            <a:r>
              <a:rPr lang="en-US" sz="3600" dirty="0">
                <a:solidFill>
                  <a:schemeClr val="tx1"/>
                </a:solidFill>
                <a:cs typeface="+mn-cs"/>
              </a:rPr>
              <a:t> </a:t>
            </a:r>
            <a:r>
              <a:rPr lang="en-US" sz="3600" dirty="0" err="1">
                <a:solidFill>
                  <a:schemeClr val="tx1"/>
                </a:solidFill>
                <a:cs typeface="+mn-cs"/>
              </a:rPr>
              <a:t>Azotobacter</a:t>
            </a:r>
            <a:r>
              <a:rPr lang="en-US" sz="3600" dirty="0">
                <a:solidFill>
                  <a:schemeClr val="tx1"/>
                </a:solidFill>
                <a:cs typeface="+mn-cs"/>
              </a:rPr>
              <a:t>  </a:t>
            </a:r>
            <a:r>
              <a:rPr lang="ar-IQ" sz="3600" dirty="0">
                <a:solidFill>
                  <a:schemeClr val="tx1"/>
                </a:solidFill>
                <a:cs typeface="+mn-cs"/>
              </a:rPr>
              <a:t> الهوائية</a:t>
            </a:r>
            <a:r>
              <a:rPr lang="en-US" sz="3600" dirty="0">
                <a:solidFill>
                  <a:schemeClr val="tx1"/>
                </a:solidFill>
                <a:cs typeface="+mn-cs"/>
              </a:rPr>
              <a:t> </a:t>
            </a:r>
            <a:r>
              <a:rPr lang="ar-IQ" sz="3600" dirty="0">
                <a:solidFill>
                  <a:schemeClr val="tx1"/>
                </a:solidFill>
                <a:cs typeface="+mn-cs"/>
              </a:rPr>
              <a:t>وبكتريا </a:t>
            </a:r>
            <a:r>
              <a:rPr lang="ar-IQ" sz="3600" dirty="0" err="1">
                <a:solidFill>
                  <a:schemeClr val="tx1"/>
                </a:solidFill>
                <a:cs typeface="+mn-cs"/>
              </a:rPr>
              <a:t>كلوستيريديوم</a:t>
            </a:r>
            <a:r>
              <a:rPr lang="en-US" sz="3600" dirty="0">
                <a:solidFill>
                  <a:schemeClr val="tx1"/>
                </a:solidFill>
                <a:cs typeface="+mn-cs"/>
              </a:rPr>
              <a:t> Clostridium </a:t>
            </a:r>
            <a:r>
              <a:rPr lang="ar-IQ" sz="3600" dirty="0">
                <a:solidFill>
                  <a:schemeClr val="tx1"/>
                </a:solidFill>
                <a:cs typeface="+mn-cs"/>
              </a:rPr>
              <a:t>( اللاهوائية) والبكتريا </a:t>
            </a:r>
            <a:r>
              <a:rPr lang="ar-IQ" sz="3600" dirty="0" err="1">
                <a:solidFill>
                  <a:schemeClr val="tx1"/>
                </a:solidFill>
                <a:cs typeface="+mn-cs"/>
              </a:rPr>
              <a:t>التعايشية</a:t>
            </a:r>
            <a:r>
              <a:rPr lang="en-US" sz="3600" dirty="0">
                <a:solidFill>
                  <a:schemeClr val="tx1"/>
                </a:solidFill>
                <a:cs typeface="+mn-cs"/>
              </a:rPr>
              <a:t> Symbiotic nitrogen fixing bacteria </a:t>
            </a:r>
            <a:r>
              <a:rPr lang="ar-IQ" sz="3600" dirty="0">
                <a:solidFill>
                  <a:schemeClr val="tx1"/>
                </a:solidFill>
                <a:cs typeface="+mn-cs"/>
              </a:rPr>
              <a:t> الموجودة في العقد الجذرية لبعض أنواع النباتات كالبقوليات مثل بكتريا </a:t>
            </a:r>
            <a:r>
              <a:rPr lang="en-US" sz="3600" i="1" dirty="0">
                <a:solidFill>
                  <a:schemeClr val="tx1"/>
                </a:solidFill>
                <a:cs typeface="+mn-cs"/>
              </a:rPr>
              <a:t>Rhizobium</a:t>
            </a:r>
            <a:r>
              <a:rPr lang="ar-IQ" sz="3600" dirty="0">
                <a:solidFill>
                  <a:schemeClr val="tx1"/>
                </a:solidFill>
                <a:cs typeface="+mn-cs"/>
              </a:rPr>
              <a:t>، فضلاً عن قيام بعض أنواع الطحالب الخضراء المزرقة في تثبيت النتروجين كما في حقول نبات الرز مثل طحلب</a:t>
            </a:r>
            <a:r>
              <a:rPr lang="en-US" sz="3600" dirty="0">
                <a:solidFill>
                  <a:schemeClr val="tx1"/>
                </a:solidFill>
                <a:cs typeface="+mn-cs"/>
              </a:rPr>
              <a:t> </a:t>
            </a:r>
            <a:r>
              <a:rPr lang="en-US" sz="3600" i="1" dirty="0">
                <a:solidFill>
                  <a:schemeClr val="tx1"/>
                </a:solidFill>
                <a:cs typeface="+mn-cs"/>
              </a:rPr>
              <a:t>Anabaena</a:t>
            </a:r>
            <a:r>
              <a:rPr lang="en-US" sz="3600" dirty="0">
                <a:solidFill>
                  <a:schemeClr val="tx1"/>
                </a:solidFill>
                <a:cs typeface="+mn-cs"/>
              </a:rPr>
              <a:t> </a:t>
            </a:r>
            <a:r>
              <a:rPr lang="ar-IQ" sz="3600" dirty="0">
                <a:solidFill>
                  <a:schemeClr val="tx1"/>
                </a:solidFill>
                <a:cs typeface="+mn-cs"/>
              </a:rPr>
              <a:t> </a:t>
            </a:r>
            <a:r>
              <a:rPr lang="ar-IQ" sz="3600" dirty="0" err="1">
                <a:solidFill>
                  <a:schemeClr val="tx1"/>
                </a:solidFill>
                <a:cs typeface="+mn-cs"/>
              </a:rPr>
              <a:t>الانابينا</a:t>
            </a:r>
            <a:r>
              <a:rPr lang="ar-IQ" sz="3600" dirty="0">
                <a:solidFill>
                  <a:schemeClr val="tx1"/>
                </a:solidFill>
                <a:cs typeface="+mn-cs"/>
              </a:rPr>
              <a:t> وطحلب </a:t>
            </a:r>
            <a:r>
              <a:rPr lang="ar-IQ" sz="3600" dirty="0" err="1">
                <a:solidFill>
                  <a:schemeClr val="tx1"/>
                </a:solidFill>
                <a:cs typeface="+mn-cs"/>
              </a:rPr>
              <a:t>النوستوك</a:t>
            </a:r>
            <a:r>
              <a:rPr lang="ar-IQ" sz="3600" dirty="0">
                <a:solidFill>
                  <a:schemeClr val="tx1"/>
                </a:solidFill>
                <a:cs typeface="+mn-cs"/>
              </a:rPr>
              <a:t> </a:t>
            </a:r>
            <a:r>
              <a:rPr lang="en-US" sz="3600" dirty="0">
                <a:solidFill>
                  <a:schemeClr val="tx1"/>
                </a:solidFill>
                <a:cs typeface="+mn-cs"/>
              </a:rPr>
              <a:t>.</a:t>
            </a:r>
            <a:r>
              <a:rPr lang="en-US" sz="3600" i="1" dirty="0" err="1">
                <a:solidFill>
                  <a:schemeClr val="tx1"/>
                </a:solidFill>
                <a:cs typeface="+mn-cs"/>
              </a:rPr>
              <a:t>Nostoc</a:t>
            </a:r>
            <a:r>
              <a:rPr lang="en-US" sz="3600" dirty="0">
                <a:solidFill>
                  <a:schemeClr val="tx1"/>
                </a:solidFill>
                <a:cs typeface="+mn-cs"/>
              </a:rPr>
              <a:t>.</a:t>
            </a:r>
            <a:r>
              <a:rPr lang="ar-IQ" sz="3600" dirty="0">
                <a:solidFill>
                  <a:schemeClr val="tx1"/>
                </a:solidFill>
                <a:cs typeface="+mn-cs"/>
              </a:rPr>
              <a:t>   </a:t>
            </a:r>
            <a:endParaRPr lang="en-US" sz="3600" dirty="0">
              <a:solidFill>
                <a:schemeClr val="tx1"/>
              </a:solidFill>
              <a:cs typeface="+mn-cs"/>
            </a:endParaRPr>
          </a:p>
        </p:txBody>
      </p:sp>
    </p:spTree>
    <p:extLst>
      <p:ext uri="{BB962C8B-B14F-4D97-AF65-F5344CB8AC3E}">
        <p14:creationId xmlns:p14="http://schemas.microsoft.com/office/powerpoint/2010/main" val="330964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252728"/>
          </a:xfrm>
        </p:spPr>
        <p:txBody>
          <a:bodyPr>
            <a:normAutofit fontScale="90000"/>
          </a:bodyPr>
          <a:lstStyle/>
          <a:p>
            <a:r>
              <a:rPr lang="ar-IQ" dirty="0">
                <a:solidFill>
                  <a:schemeClr val="tx1"/>
                </a:solidFill>
              </a:rPr>
              <a:t>س/ ماهي أنواع الطحالب التي تثبت النيتروجين، وماهي الشعبة التي تعود </a:t>
            </a:r>
            <a:r>
              <a:rPr lang="ar-IQ" dirty="0" err="1">
                <a:solidFill>
                  <a:schemeClr val="tx1"/>
                </a:solidFill>
              </a:rPr>
              <a:t>اليها</a:t>
            </a:r>
            <a:r>
              <a:rPr lang="ar-IQ"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35880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2" y="1752600"/>
            <a:ext cx="8229600" cy="2246376"/>
          </a:xfrm>
        </p:spPr>
        <p:txBody>
          <a:bodyPr>
            <a:noAutofit/>
          </a:bodyPr>
          <a:lstStyle/>
          <a:p>
            <a:pPr algn="just" rtl="1"/>
            <a:r>
              <a:rPr lang="ar-IQ" sz="3600" dirty="0">
                <a:solidFill>
                  <a:schemeClr val="tx1"/>
                </a:solidFill>
              </a:rPr>
              <a:t>التحولات الكيمياوية التي تجري لعنصر النتروجين فأكبر كمية من النتروجين موجودة في الهواء على صورة نيتروجين جزيئي 2</a:t>
            </a:r>
            <a:r>
              <a:rPr lang="en-US" sz="3600" dirty="0">
                <a:solidFill>
                  <a:schemeClr val="tx1"/>
                </a:solidFill>
              </a:rPr>
              <a:t>N </a:t>
            </a:r>
            <a:r>
              <a:rPr lang="ar-IQ" sz="3600" dirty="0">
                <a:solidFill>
                  <a:schemeClr val="tx1"/>
                </a:solidFill>
              </a:rPr>
              <a:t>  بتكافؤ صفر لا يمكن للأحياء الاستفادة منه ، ولكن عدداُ قليلاً من أنواع الكائنات الحية يستطيع أن يحوله إلى شكل مفيد للأحياء الأخرى . </a:t>
            </a:r>
            <a:endParaRPr lang="en-US" sz="3600" dirty="0">
              <a:solidFill>
                <a:schemeClr val="tx1"/>
              </a:solidFill>
            </a:endParaRPr>
          </a:p>
        </p:txBody>
      </p:sp>
    </p:spTree>
    <p:extLst>
      <p:ext uri="{BB962C8B-B14F-4D97-AF65-F5344CB8AC3E}">
        <p14:creationId xmlns:p14="http://schemas.microsoft.com/office/powerpoint/2010/main" val="3647598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52728"/>
          </a:xfrm>
        </p:spPr>
        <p:txBody>
          <a:bodyPr>
            <a:normAutofit fontScale="90000"/>
          </a:bodyPr>
          <a:lstStyle/>
          <a:p>
            <a:pPr algn="just" rtl="1"/>
            <a:r>
              <a:rPr lang="ar-IQ" sz="4000" dirty="0">
                <a:solidFill>
                  <a:prstClr val="black"/>
                </a:solidFill>
              </a:rPr>
              <a:t>الخطوة الأولى لدورة النتروجين هو تثبيت هذا النتروجين بواسطة الأحياء المثبتة له </a:t>
            </a:r>
            <a:r>
              <a:rPr lang="en-US" sz="4000" dirty="0">
                <a:solidFill>
                  <a:prstClr val="black"/>
                </a:solidFill>
              </a:rPr>
              <a:t>Nitrogen Fixing Microorganisms </a:t>
            </a:r>
            <a:r>
              <a:rPr lang="ar-IQ" sz="4000" dirty="0">
                <a:solidFill>
                  <a:prstClr val="black"/>
                </a:solidFill>
              </a:rPr>
              <a:t> لتكوين أمونيا. وهذه الأمونيا (بتكافؤ - 3) يمكن استخدامها من قبل بكتريا التربة لتكوين النتريت </a:t>
            </a:r>
            <a:r>
              <a:rPr lang="en-US" sz="4000" dirty="0">
                <a:solidFill>
                  <a:prstClr val="black"/>
                </a:solidFill>
              </a:rPr>
              <a:t>Nitrite </a:t>
            </a:r>
            <a:r>
              <a:rPr lang="ar-IQ" sz="4000" dirty="0">
                <a:solidFill>
                  <a:prstClr val="black"/>
                </a:solidFill>
              </a:rPr>
              <a:t> ثم النترات </a:t>
            </a:r>
            <a:r>
              <a:rPr lang="en-US" sz="4000" dirty="0">
                <a:solidFill>
                  <a:prstClr val="black"/>
                </a:solidFill>
              </a:rPr>
              <a:t>Nitrate </a:t>
            </a:r>
            <a:r>
              <a:rPr lang="ar-IQ" sz="4000" dirty="0">
                <a:solidFill>
                  <a:prstClr val="black"/>
                </a:solidFill>
              </a:rPr>
              <a:t>بعملية تدعى </a:t>
            </a:r>
            <a:r>
              <a:rPr lang="en-US" sz="4000" dirty="0">
                <a:solidFill>
                  <a:prstClr val="black"/>
                </a:solidFill>
              </a:rPr>
              <a:t>Nitrification</a:t>
            </a:r>
            <a:endParaRPr lang="en-US" dirty="0">
              <a:solidFill>
                <a:schemeClr val="tx1"/>
              </a:solidFill>
            </a:endParaRPr>
          </a:p>
        </p:txBody>
      </p:sp>
    </p:spTree>
    <p:extLst>
      <p:ext uri="{BB962C8B-B14F-4D97-AF65-F5344CB8AC3E}">
        <p14:creationId xmlns:p14="http://schemas.microsoft.com/office/powerpoint/2010/main" val="2314705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ar-IQ" b="1" dirty="0">
                <a:solidFill>
                  <a:srgbClr val="C00000"/>
                </a:solidFill>
                <a:latin typeface="rasol"/>
              </a:rPr>
              <a:t>دورة النتروجين </a:t>
            </a:r>
            <a:r>
              <a:rPr lang="en-US" b="1" dirty="0">
                <a:solidFill>
                  <a:srgbClr val="C00000"/>
                </a:solidFill>
                <a:latin typeface="rasol"/>
              </a:rPr>
              <a:t>Nitrogen Cycle</a:t>
            </a:r>
            <a:endParaRPr lang="en-US"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9414" y="1403404"/>
            <a:ext cx="579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70288" y="3141216"/>
              <a:ext cx="322560" cy="230400"/>
            </p14:xfrm>
          </p:contentPart>
        </mc:Choice>
        <mc:Fallback xmlns="">
          <p:pic>
            <p:nvPicPr>
              <p:cNvPr id="5" name="Ink 4"/>
              <p:cNvPicPr/>
              <p:nvPr/>
            </p:nvPicPr>
            <p:blipFill>
              <a:blip r:embed="rId4"/>
              <a:stretch>
                <a:fillRect/>
              </a:stretch>
            </p:blipFill>
            <p:spPr>
              <a:xfrm>
                <a:off x="-1187928" y="3123936"/>
                <a:ext cx="347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2715768" y="3408336"/>
              <a:ext cx="123840" cy="39600"/>
            </p14:xfrm>
          </p:contentPart>
        </mc:Choice>
        <mc:Fallback xmlns="">
          <p:pic>
            <p:nvPicPr>
              <p:cNvPr id="21" name="Ink 20"/>
              <p:cNvPicPr/>
              <p:nvPr/>
            </p:nvPicPr>
            <p:blipFill>
              <a:blip r:embed="rId6"/>
              <a:stretch>
                <a:fillRect/>
              </a:stretch>
            </p:blipFill>
            <p:spPr>
              <a:xfrm>
                <a:off x="-2730888" y="3393216"/>
                <a:ext cx="154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 30"/>
              <p14:cNvContentPartPr/>
              <p14:nvPr/>
            </p14:nvContentPartPr>
            <p14:xfrm>
              <a:off x="3088477" y="2200896"/>
              <a:ext cx="2993075" cy="1143808"/>
            </p14:xfrm>
          </p:contentPart>
        </mc:Choice>
        <mc:Fallback xmlns="">
          <p:pic>
            <p:nvPicPr>
              <p:cNvPr id="31" name="Ink 30"/>
              <p:cNvPicPr/>
              <p:nvPr/>
            </p:nvPicPr>
            <p:blipFill>
              <a:blip r:embed="rId8"/>
              <a:stretch>
                <a:fillRect/>
              </a:stretch>
            </p:blipFill>
            <p:spPr>
              <a:xfrm>
                <a:off x="3070837" y="2189375"/>
                <a:ext cx="3016835" cy="11729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5" name="Ink 1034"/>
              <p14:cNvContentPartPr/>
              <p14:nvPr/>
            </p14:nvContentPartPr>
            <p14:xfrm>
              <a:off x="6888997" y="3803704"/>
              <a:ext cx="1931040" cy="2551320"/>
            </p14:xfrm>
          </p:contentPart>
        </mc:Choice>
        <mc:Fallback xmlns="">
          <p:pic>
            <p:nvPicPr>
              <p:cNvPr id="1035" name="Ink 1034"/>
              <p:cNvPicPr/>
              <p:nvPr/>
            </p:nvPicPr>
            <p:blipFill>
              <a:blip r:embed="rId10"/>
              <a:stretch>
                <a:fillRect/>
              </a:stretch>
            </p:blipFill>
            <p:spPr>
              <a:xfrm>
                <a:off x="6882157" y="3785344"/>
                <a:ext cx="1955160" cy="258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60" name="Ink 1059"/>
              <p14:cNvContentPartPr/>
              <p14:nvPr/>
            </p14:nvContentPartPr>
            <p14:xfrm>
              <a:off x="562357" y="3952384"/>
              <a:ext cx="1044360" cy="1617480"/>
            </p14:xfrm>
          </p:contentPart>
        </mc:Choice>
        <mc:Fallback xmlns="">
          <p:pic>
            <p:nvPicPr>
              <p:cNvPr id="1060" name="Ink 1059"/>
              <p:cNvPicPr/>
              <p:nvPr/>
            </p:nvPicPr>
            <p:blipFill>
              <a:blip r:embed="rId12"/>
              <a:stretch>
                <a:fillRect/>
              </a:stretch>
            </p:blipFill>
            <p:spPr>
              <a:xfrm>
                <a:off x="554797" y="3932224"/>
                <a:ext cx="1070280" cy="165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74" name="Ink 1073"/>
              <p14:cNvContentPartPr/>
              <p14:nvPr/>
            </p14:nvContentPartPr>
            <p14:xfrm>
              <a:off x="3171997" y="2929264"/>
              <a:ext cx="2243520" cy="1487160"/>
            </p14:xfrm>
          </p:contentPart>
        </mc:Choice>
        <mc:Fallback xmlns="">
          <p:pic>
            <p:nvPicPr>
              <p:cNvPr id="1074" name="Ink 1073"/>
              <p:cNvPicPr/>
              <p:nvPr/>
            </p:nvPicPr>
            <p:blipFill>
              <a:blip r:embed="rId14"/>
              <a:stretch>
                <a:fillRect/>
              </a:stretch>
            </p:blipFill>
            <p:spPr>
              <a:xfrm>
                <a:off x="3165157" y="2911624"/>
                <a:ext cx="2257920" cy="1522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85" name="Ink 1084"/>
              <p14:cNvContentPartPr/>
              <p14:nvPr/>
            </p14:nvContentPartPr>
            <p14:xfrm>
              <a:off x="5087197" y="2672136"/>
              <a:ext cx="971280" cy="775528"/>
            </p14:xfrm>
          </p:contentPart>
        </mc:Choice>
        <mc:Fallback xmlns="">
          <p:pic>
            <p:nvPicPr>
              <p:cNvPr id="1085" name="Ink 1084"/>
              <p:cNvPicPr/>
              <p:nvPr/>
            </p:nvPicPr>
            <p:blipFill>
              <a:blip r:embed="rId16"/>
              <a:stretch>
                <a:fillRect/>
              </a:stretch>
            </p:blipFill>
            <p:spPr>
              <a:xfrm>
                <a:off x="5070637" y="2656294"/>
                <a:ext cx="1005480" cy="809732"/>
              </a:xfrm>
              <a:prstGeom prst="rect">
                <a:avLst/>
              </a:prstGeom>
            </p:spPr>
          </p:pic>
        </mc:Fallback>
      </mc:AlternateContent>
    </p:spTree>
    <p:extLst>
      <p:ext uri="{BB962C8B-B14F-4D97-AF65-F5344CB8AC3E}">
        <p14:creationId xmlns:p14="http://schemas.microsoft.com/office/powerpoint/2010/main" val="314233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252728"/>
          </a:xfrm>
        </p:spPr>
        <p:txBody>
          <a:bodyPr/>
          <a:lstStyle/>
          <a:p>
            <a:r>
              <a:rPr lang="ar-IQ" dirty="0">
                <a:solidFill>
                  <a:schemeClr val="tx1"/>
                </a:solidFill>
              </a:rPr>
              <a:t>س/ كيف يمكن إزالة النيتروجين من التربة </a:t>
            </a:r>
            <a:endParaRPr lang="en-US" dirty="0">
              <a:solidFill>
                <a:schemeClr val="tx1"/>
              </a:solidFill>
            </a:endParaRPr>
          </a:p>
        </p:txBody>
      </p:sp>
    </p:spTree>
    <p:extLst>
      <p:ext uri="{BB962C8B-B14F-4D97-AF65-F5344CB8AC3E}">
        <p14:creationId xmlns:p14="http://schemas.microsoft.com/office/powerpoint/2010/main" val="224130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679192"/>
            <a:ext cx="8229600" cy="1252728"/>
          </a:xfrm>
        </p:spPr>
        <p:txBody>
          <a:bodyPr>
            <a:noAutofit/>
          </a:bodyPr>
          <a:lstStyle/>
          <a:p>
            <a:pPr algn="just" rtl="1"/>
            <a:r>
              <a:rPr lang="ar-IQ" sz="3600" dirty="0">
                <a:solidFill>
                  <a:schemeClr val="tx1"/>
                </a:solidFill>
              </a:rPr>
              <a:t>تقوم النباتات وعدد كبير من البكتريا خاصة اللاهوائية مرة أخرى باختزال النترات </a:t>
            </a:r>
            <a:r>
              <a:rPr lang="ar-IQ" sz="3600" dirty="0" err="1">
                <a:solidFill>
                  <a:schemeClr val="tx1"/>
                </a:solidFill>
              </a:rPr>
              <a:t>الى</a:t>
            </a:r>
            <a:r>
              <a:rPr lang="ar-IQ" sz="3600" dirty="0">
                <a:solidFill>
                  <a:schemeClr val="tx1"/>
                </a:solidFill>
              </a:rPr>
              <a:t> أمونيا . وهذه </a:t>
            </a:r>
            <a:r>
              <a:rPr lang="ar-IQ" sz="3600" dirty="0" err="1">
                <a:solidFill>
                  <a:schemeClr val="tx1"/>
                </a:solidFill>
              </a:rPr>
              <a:t>الامونيا</a:t>
            </a:r>
            <a:r>
              <a:rPr lang="ar-IQ" sz="3600" dirty="0">
                <a:solidFill>
                  <a:schemeClr val="tx1"/>
                </a:solidFill>
              </a:rPr>
              <a:t> تستخدم في عملية بنائية في الخلايا النباتية والأحياء المجهرية </a:t>
            </a:r>
            <a:r>
              <a:rPr lang="ar-IQ" sz="3600" dirty="0" err="1">
                <a:solidFill>
                  <a:schemeClr val="tx1"/>
                </a:solidFill>
              </a:rPr>
              <a:t>لأنتاج</a:t>
            </a:r>
            <a:r>
              <a:rPr lang="ar-IQ" sz="3600" dirty="0">
                <a:solidFill>
                  <a:schemeClr val="tx1"/>
                </a:solidFill>
              </a:rPr>
              <a:t> الحوامض الأمينية التي يستخدمها الإنسان والحيوانات كحوامض أمينية أساسية وغير أساسية.</a:t>
            </a:r>
            <a:endParaRPr lang="en-US" sz="3600" dirty="0">
              <a:solidFill>
                <a:schemeClr val="tx1"/>
              </a:solidFill>
            </a:endParaRPr>
          </a:p>
        </p:txBody>
      </p:sp>
    </p:spTree>
    <p:extLst>
      <p:ext uri="{BB962C8B-B14F-4D97-AF65-F5344CB8AC3E}">
        <p14:creationId xmlns:p14="http://schemas.microsoft.com/office/powerpoint/2010/main" val="376737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252728"/>
          </a:xfrm>
        </p:spPr>
        <p:txBody>
          <a:bodyPr>
            <a:normAutofit fontScale="90000"/>
          </a:bodyPr>
          <a:lstStyle/>
          <a:p>
            <a:pPr algn="just" rtl="1"/>
            <a:r>
              <a:rPr lang="ar-IQ" dirty="0">
                <a:solidFill>
                  <a:schemeClr val="tx1"/>
                </a:solidFill>
              </a:rPr>
              <a:t>بالإمكان تفهم العديد من مبادئ النظم البيئية من خلال تتبع دورة العناصر الرئيسية مثل الكاربون والأوكسجين والنيتروجين والفسفور والكبريت بين المكونات الحية والغير الحية للنظام البيئي.</a:t>
            </a:r>
            <a:br>
              <a:rPr lang="ar-IQ" dirty="0">
                <a:solidFill>
                  <a:schemeClr val="tx1"/>
                </a:solidFill>
              </a:rPr>
            </a:br>
            <a:r>
              <a:rPr lang="ar-IQ" dirty="0" err="1">
                <a:solidFill>
                  <a:srgbClr val="FF0000"/>
                </a:solidFill>
              </a:rPr>
              <a:t>ان</a:t>
            </a:r>
            <a:r>
              <a:rPr lang="ar-IQ" dirty="0">
                <a:solidFill>
                  <a:srgbClr val="FF0000"/>
                </a:solidFill>
              </a:rPr>
              <a:t> انتقال هذه العناصر من الحالة </a:t>
            </a:r>
            <a:r>
              <a:rPr lang="ar-IQ" dirty="0" err="1">
                <a:solidFill>
                  <a:srgbClr val="FF0000"/>
                </a:solidFill>
              </a:rPr>
              <a:t>اللاعضوية</a:t>
            </a:r>
            <a:r>
              <a:rPr lang="ar-IQ" dirty="0">
                <a:solidFill>
                  <a:srgbClr val="FF0000"/>
                </a:solidFill>
              </a:rPr>
              <a:t> </a:t>
            </a:r>
            <a:r>
              <a:rPr lang="ar-IQ" dirty="0" err="1">
                <a:solidFill>
                  <a:srgbClr val="FF0000"/>
                </a:solidFill>
              </a:rPr>
              <a:t>الى</a:t>
            </a:r>
            <a:r>
              <a:rPr lang="ar-IQ" dirty="0">
                <a:solidFill>
                  <a:srgbClr val="FF0000"/>
                </a:solidFill>
              </a:rPr>
              <a:t> الحالة العضوية ومن ثم رجوعها إلى الحالة </a:t>
            </a:r>
            <a:r>
              <a:rPr lang="ar-IQ" dirty="0" err="1">
                <a:solidFill>
                  <a:srgbClr val="FF0000"/>
                </a:solidFill>
              </a:rPr>
              <a:t>اللاعضوية</a:t>
            </a:r>
            <a:r>
              <a:rPr lang="ar-IQ" dirty="0">
                <a:solidFill>
                  <a:srgbClr val="FF0000"/>
                </a:solidFill>
              </a:rPr>
              <a:t> قد يسبب الاختلاف والتباين بين عدد الكائنات الحية وأنواعها من منطقة إلى أخرى. </a:t>
            </a:r>
            <a:r>
              <a:rPr lang="en-US" dirty="0">
                <a:solidFill>
                  <a:srgbClr val="FF0000"/>
                </a:solidFill>
              </a:rPr>
              <a:t> </a:t>
            </a:r>
            <a:r>
              <a:rPr lang="ar-IQ"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384837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514600"/>
            <a:ext cx="8229600" cy="1252728"/>
          </a:xfrm>
        </p:spPr>
        <p:txBody>
          <a:bodyPr>
            <a:noAutofit/>
          </a:bodyPr>
          <a:lstStyle/>
          <a:p>
            <a:pPr algn="just" rtl="1"/>
            <a:r>
              <a:rPr lang="ar-IQ" sz="3600" dirty="0">
                <a:solidFill>
                  <a:schemeClr val="tx1"/>
                </a:solidFill>
              </a:rPr>
              <a:t>لذا فان بعض خطوات التحول في النتروجين تكون هوائية مثل عملية </a:t>
            </a:r>
            <a:r>
              <a:rPr lang="ar-IQ" sz="3600" dirty="0" err="1">
                <a:solidFill>
                  <a:schemeClr val="tx1"/>
                </a:solidFill>
              </a:rPr>
              <a:t>النترتة</a:t>
            </a:r>
            <a:r>
              <a:rPr lang="en-US" sz="3600" dirty="0">
                <a:solidFill>
                  <a:schemeClr val="tx1"/>
                </a:solidFill>
              </a:rPr>
              <a:t>Nitrification  </a:t>
            </a:r>
            <a:r>
              <a:rPr lang="ar-IQ" sz="3600" dirty="0">
                <a:solidFill>
                  <a:schemeClr val="tx1"/>
                </a:solidFill>
              </a:rPr>
              <a:t> في حين إزالة </a:t>
            </a:r>
            <a:r>
              <a:rPr lang="ar-IQ" sz="3600" dirty="0" err="1">
                <a:solidFill>
                  <a:schemeClr val="tx1"/>
                </a:solidFill>
              </a:rPr>
              <a:t>النترتة</a:t>
            </a:r>
            <a:r>
              <a:rPr lang="ar-IQ" sz="3600" dirty="0">
                <a:solidFill>
                  <a:schemeClr val="tx1"/>
                </a:solidFill>
              </a:rPr>
              <a:t> تسمى</a:t>
            </a:r>
            <a:r>
              <a:rPr lang="en-US" sz="3600" dirty="0" err="1">
                <a:solidFill>
                  <a:schemeClr val="tx1"/>
                </a:solidFill>
              </a:rPr>
              <a:t>Denitrification</a:t>
            </a:r>
            <a:r>
              <a:rPr lang="en-US" sz="3600" dirty="0">
                <a:solidFill>
                  <a:schemeClr val="tx1"/>
                </a:solidFill>
              </a:rPr>
              <a:t> </a:t>
            </a:r>
            <a:r>
              <a:rPr lang="ar-IQ" sz="3600" dirty="0">
                <a:solidFill>
                  <a:schemeClr val="tx1"/>
                </a:solidFill>
              </a:rPr>
              <a:t>  وتنفس النترات تكون لاهوائية أو تتم تحت ظروف تهوية قليلة ، كما أن بعض مكونات دورة النتروجين يمكن أن تستعمل من قبل الأحياء مثل النترات </a:t>
            </a:r>
            <a:r>
              <a:rPr lang="ar-IQ" sz="3600" dirty="0" err="1">
                <a:solidFill>
                  <a:schemeClr val="tx1"/>
                </a:solidFill>
              </a:rPr>
              <a:t>وألامونيا</a:t>
            </a:r>
            <a:r>
              <a:rPr lang="ar-IQ" sz="3600" dirty="0">
                <a:solidFill>
                  <a:schemeClr val="tx1"/>
                </a:solidFill>
              </a:rPr>
              <a:t> وتمثل في الوقت ذاته ناتج رئيس لعملية معاملة الفضلات. </a:t>
            </a:r>
            <a:endParaRPr lang="en-US" sz="3600" dirty="0">
              <a:solidFill>
                <a:schemeClr val="tx1"/>
              </a:solidFill>
            </a:endParaRPr>
          </a:p>
        </p:txBody>
      </p:sp>
    </p:spTree>
    <p:extLst>
      <p:ext uri="{BB962C8B-B14F-4D97-AF65-F5344CB8AC3E}">
        <p14:creationId xmlns:p14="http://schemas.microsoft.com/office/powerpoint/2010/main" val="124166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252728"/>
          </a:xfrm>
        </p:spPr>
        <p:txBody>
          <a:bodyPr>
            <a:normAutofit fontScale="90000"/>
          </a:bodyPr>
          <a:lstStyle/>
          <a:p>
            <a:pPr rtl="1"/>
            <a:r>
              <a:rPr lang="ar-IQ" dirty="0">
                <a:solidFill>
                  <a:schemeClr val="tx1"/>
                </a:solidFill>
              </a:rPr>
              <a:t>س/ ماذا تسمى العملية التي يتم فيها تحول النتروجين ؟</a:t>
            </a:r>
            <a:endParaRPr lang="en-US" dirty="0">
              <a:solidFill>
                <a:schemeClr val="tx1"/>
              </a:solidFill>
            </a:endParaRPr>
          </a:p>
        </p:txBody>
      </p:sp>
    </p:spTree>
    <p:extLst>
      <p:ext uri="{BB962C8B-B14F-4D97-AF65-F5344CB8AC3E}">
        <p14:creationId xmlns:p14="http://schemas.microsoft.com/office/powerpoint/2010/main" val="95404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252728"/>
          </a:xfrm>
        </p:spPr>
        <p:txBody>
          <a:bodyPr>
            <a:normAutofit fontScale="90000"/>
          </a:bodyPr>
          <a:lstStyle/>
          <a:p>
            <a:pPr algn="just" rtl="1"/>
            <a:r>
              <a:rPr lang="ar-IQ" dirty="0">
                <a:solidFill>
                  <a:schemeClr val="tx1"/>
                </a:solidFill>
              </a:rPr>
              <a:t>ثالثاً: الدورات الرسوبية</a:t>
            </a:r>
            <a:r>
              <a:rPr lang="en-US" dirty="0">
                <a:solidFill>
                  <a:schemeClr val="tx1"/>
                </a:solidFill>
              </a:rPr>
              <a:t> </a:t>
            </a:r>
            <a:r>
              <a:rPr lang="en-US" sz="4000" dirty="0">
                <a:solidFill>
                  <a:schemeClr val="tx1"/>
                </a:solidFill>
              </a:rPr>
              <a:t>Sedimentary Cycle </a:t>
            </a:r>
            <a:r>
              <a:rPr lang="ar-IQ" sz="4000" dirty="0">
                <a:solidFill>
                  <a:schemeClr val="tx1"/>
                </a:solidFill>
              </a:rPr>
              <a:t>  </a:t>
            </a:r>
            <a:br>
              <a:rPr lang="ar-IQ" sz="4000" dirty="0">
                <a:solidFill>
                  <a:schemeClr val="tx1"/>
                </a:solidFill>
              </a:rPr>
            </a:br>
            <a:r>
              <a:rPr lang="ar-IQ" sz="4000" dirty="0" err="1">
                <a:solidFill>
                  <a:schemeClr val="tx1"/>
                </a:solidFill>
              </a:rPr>
              <a:t>ان</a:t>
            </a:r>
            <a:r>
              <a:rPr lang="ar-IQ" sz="4000" dirty="0">
                <a:solidFill>
                  <a:schemeClr val="tx1"/>
                </a:solidFill>
              </a:rPr>
              <a:t> مسارات هذه الدورات في اغلب مراحلها على المدى القصير </a:t>
            </a:r>
            <a:r>
              <a:rPr lang="ar-IQ" sz="4000" dirty="0" err="1">
                <a:solidFill>
                  <a:schemeClr val="tx1"/>
                </a:solidFill>
              </a:rPr>
              <a:t>او</a:t>
            </a:r>
            <a:r>
              <a:rPr lang="ar-IQ" sz="4000" dirty="0">
                <a:solidFill>
                  <a:schemeClr val="tx1"/>
                </a:solidFill>
              </a:rPr>
              <a:t> البعيد تُعد  راكدة وهذه الحالة الراكدة هي الترسب في المحيط أو في أعماق البحيرات كما هو الحال في ترسبات البحيرات العظمى وسيتم التطرق إلى دورتين اثنين هما: دورة الكبريت ودورة الفسفور. </a:t>
            </a:r>
            <a:endParaRPr lang="en-US" dirty="0">
              <a:solidFill>
                <a:schemeClr val="tx1"/>
              </a:solidFill>
            </a:endParaRPr>
          </a:p>
        </p:txBody>
      </p:sp>
    </p:spTree>
    <p:extLst>
      <p:ext uri="{BB962C8B-B14F-4D97-AF65-F5344CB8AC3E}">
        <p14:creationId xmlns:p14="http://schemas.microsoft.com/office/powerpoint/2010/main" val="2652835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252728"/>
          </a:xfrm>
        </p:spPr>
        <p:txBody>
          <a:bodyPr>
            <a:normAutofit fontScale="90000"/>
          </a:bodyPr>
          <a:lstStyle/>
          <a:p>
            <a:pPr algn="just" rtl="1"/>
            <a:r>
              <a:rPr lang="en-US" dirty="0">
                <a:solidFill>
                  <a:srgbClr val="C00000"/>
                </a:solidFill>
              </a:rPr>
              <a:t>.1</a:t>
            </a:r>
            <a:r>
              <a:rPr lang="ar-IQ" dirty="0">
                <a:solidFill>
                  <a:srgbClr val="C00000"/>
                </a:solidFill>
              </a:rPr>
              <a:t>دورة الكبريت</a:t>
            </a:r>
            <a:r>
              <a:rPr lang="en-US" dirty="0">
                <a:solidFill>
                  <a:srgbClr val="C00000"/>
                </a:solidFill>
              </a:rPr>
              <a:t>                           Sulfur cycle</a:t>
            </a:r>
            <a:r>
              <a:rPr lang="en-CA" dirty="0">
                <a:solidFill>
                  <a:srgbClr val="C00000"/>
                </a:solidFill>
              </a:rPr>
              <a:t> </a:t>
            </a:r>
            <a:r>
              <a:rPr lang="ar-IQ" dirty="0">
                <a:solidFill>
                  <a:srgbClr val="C00000"/>
                </a:solidFill>
              </a:rPr>
              <a:t> </a:t>
            </a:r>
            <a:br>
              <a:rPr lang="ar-IQ" dirty="0">
                <a:solidFill>
                  <a:schemeClr val="tx1"/>
                </a:solidFill>
              </a:rPr>
            </a:br>
            <a:r>
              <a:rPr lang="ar-IQ" dirty="0">
                <a:solidFill>
                  <a:srgbClr val="2C2F34"/>
                </a:solidFill>
                <a:latin typeface="Noto Sans Kufi Arabic"/>
              </a:rPr>
              <a:t>دورة الكبريت عبارة عن دورة من الدورات البيوجيوكيميائية وتتكون من عمليات مختلفة تمكن معًا من حركة الكبريت من خلال خزانات مختلفة مثل الغلاف الجوي والمحيط الحيوي والغلاف الصخري. </a:t>
            </a:r>
            <a:r>
              <a:rPr lang="ar-IQ"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68848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252728"/>
          </a:xfrm>
        </p:spPr>
        <p:txBody>
          <a:bodyPr>
            <a:normAutofit/>
          </a:bodyPr>
          <a:lstStyle/>
          <a:p>
            <a:pPr rtl="1"/>
            <a:r>
              <a:rPr lang="ar-IQ" dirty="0">
                <a:solidFill>
                  <a:schemeClr val="tx1"/>
                </a:solidFill>
              </a:rPr>
              <a:t>س/ ماهي أشكال تواجد الكبريت في الطبيعة؟</a:t>
            </a:r>
            <a:endParaRPr lang="en-US" dirty="0">
              <a:solidFill>
                <a:schemeClr val="tx1"/>
              </a:solidFill>
            </a:endParaRPr>
          </a:p>
        </p:txBody>
      </p:sp>
    </p:spTree>
    <p:extLst>
      <p:ext uri="{BB962C8B-B14F-4D97-AF65-F5344CB8AC3E}">
        <p14:creationId xmlns:p14="http://schemas.microsoft.com/office/powerpoint/2010/main" val="3218845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252728"/>
          </a:xfrm>
        </p:spPr>
        <p:txBody>
          <a:bodyPr>
            <a:normAutofit fontScale="90000"/>
          </a:bodyPr>
          <a:lstStyle/>
          <a:p>
            <a:pPr algn="just" rtl="1"/>
            <a:r>
              <a:rPr lang="ar-IQ" dirty="0">
                <a:solidFill>
                  <a:schemeClr val="tx1"/>
                </a:solidFill>
              </a:rPr>
              <a:t>ومعدن الكبريت من العناصر الأساسية الذي يدخل في بناء جزيئة البروتين.</a:t>
            </a:r>
            <a:r>
              <a:rPr lang="en-US" dirty="0">
                <a:solidFill>
                  <a:schemeClr val="tx1"/>
                </a:solidFill>
              </a:rPr>
              <a:t>                    </a:t>
            </a:r>
            <a:br>
              <a:rPr lang="ar-IQ" dirty="0">
                <a:solidFill>
                  <a:schemeClr val="tx1"/>
                </a:solidFill>
              </a:rPr>
            </a:br>
            <a:r>
              <a:rPr lang="ar-IQ" dirty="0">
                <a:solidFill>
                  <a:schemeClr val="tx1"/>
                </a:solidFill>
              </a:rPr>
              <a:t>* يوجد الكبريت في الطبيعة على هيئة عنصر (</a:t>
            </a:r>
            <a:r>
              <a:rPr lang="en-US" dirty="0">
                <a:solidFill>
                  <a:prstClr val="black"/>
                </a:solidFill>
              </a:rPr>
              <a:t>S</a:t>
            </a:r>
            <a:r>
              <a:rPr lang="ar-IQ" dirty="0">
                <a:solidFill>
                  <a:schemeClr val="tx1"/>
                </a:solidFill>
              </a:rPr>
              <a:t>) الكبريت  أو على هيئة </a:t>
            </a:r>
            <a:r>
              <a:rPr lang="ar-IQ" dirty="0" err="1">
                <a:solidFill>
                  <a:schemeClr val="tx1"/>
                </a:solidFill>
              </a:rPr>
              <a:t>كبريتيت</a:t>
            </a:r>
            <a:r>
              <a:rPr lang="en-CA" dirty="0">
                <a:solidFill>
                  <a:schemeClr val="tx1"/>
                </a:solidFill>
              </a:rPr>
              <a:t> </a:t>
            </a:r>
            <a:r>
              <a:rPr lang="ar-IQ" dirty="0">
                <a:solidFill>
                  <a:schemeClr val="tx1"/>
                </a:solidFill>
              </a:rPr>
              <a:t> </a:t>
            </a:r>
            <a:r>
              <a:rPr lang="en-CA" dirty="0">
                <a:solidFill>
                  <a:schemeClr val="tx1"/>
                </a:solidFill>
              </a:rPr>
              <a:t>)</a:t>
            </a:r>
            <a:r>
              <a:rPr lang="ar-IQ" dirty="0">
                <a:solidFill>
                  <a:schemeClr val="tx1"/>
                </a:solidFill>
              </a:rPr>
              <a:t> </a:t>
            </a:r>
            <a:r>
              <a:rPr lang="en-CA" dirty="0">
                <a:solidFill>
                  <a:schemeClr val="tx1"/>
                </a:solidFill>
              </a:rPr>
              <a:t>SO3-2</a:t>
            </a:r>
            <a:r>
              <a:rPr lang="ar-IQ" dirty="0">
                <a:solidFill>
                  <a:schemeClr val="tx1"/>
                </a:solidFill>
              </a:rPr>
              <a:t>) أو كبريتات (</a:t>
            </a:r>
            <a:r>
              <a:rPr lang="en-US" dirty="0">
                <a:solidFill>
                  <a:schemeClr val="tx1"/>
                </a:solidFill>
              </a:rPr>
              <a:t>SO4-2</a:t>
            </a:r>
            <a:r>
              <a:rPr lang="ar-IQ" dirty="0">
                <a:solidFill>
                  <a:schemeClr val="tx1"/>
                </a:solidFill>
              </a:rPr>
              <a:t> )</a:t>
            </a:r>
            <a:r>
              <a:rPr lang="en-CA"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16527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68" y="609600"/>
            <a:ext cx="8382000" cy="2308324"/>
          </a:xfrm>
          <a:prstGeom prst="rect">
            <a:avLst/>
          </a:prstGeom>
        </p:spPr>
        <p:txBody>
          <a:bodyPr wrap="square">
            <a:spAutoFit/>
          </a:bodyPr>
          <a:lstStyle/>
          <a:p>
            <a:pPr algn="just"/>
            <a:r>
              <a:rPr lang="ar-IQ" sz="3600" b="1" dirty="0">
                <a:solidFill>
                  <a:srgbClr val="000000"/>
                </a:solidFill>
                <a:latin typeface="Noto Sans Kufi Arabic"/>
              </a:rPr>
              <a:t>مراحل دورة الكبريت </a:t>
            </a:r>
          </a:p>
          <a:p>
            <a:pPr algn="just"/>
            <a:r>
              <a:rPr lang="ar-IQ" sz="3600" dirty="0">
                <a:solidFill>
                  <a:srgbClr val="2C2F34"/>
                </a:solidFill>
                <a:latin typeface="Noto Sans Kufi Arabic"/>
              </a:rPr>
              <a:t>تتكون دورة الكبريت من عمليات أرضية وجوية مختلفة تتكون من تفاعلات أكسدة واختزال مختلفة فيما يلي الخطوات المتبعة في دورة الكبريت:</a:t>
            </a:r>
          </a:p>
        </p:txBody>
      </p:sp>
      <p:sp>
        <p:nvSpPr>
          <p:cNvPr id="3" name="Rectangle 2"/>
          <p:cNvSpPr/>
          <p:nvPr/>
        </p:nvSpPr>
        <p:spPr>
          <a:xfrm>
            <a:off x="124968" y="2917924"/>
            <a:ext cx="8686800" cy="3416320"/>
          </a:xfrm>
          <a:prstGeom prst="rect">
            <a:avLst/>
          </a:prstGeom>
        </p:spPr>
        <p:txBody>
          <a:bodyPr wrap="square">
            <a:spAutoFit/>
          </a:bodyPr>
          <a:lstStyle/>
          <a:p>
            <a:pPr algn="just"/>
            <a:r>
              <a:rPr lang="ar-IQ" sz="3600" b="1" dirty="0">
                <a:solidFill>
                  <a:srgbClr val="000000"/>
                </a:solidFill>
                <a:latin typeface="Noto Sans Kufi Arabic"/>
              </a:rPr>
              <a:t>الكبريت في الغلاف الجوي </a:t>
            </a:r>
          </a:p>
          <a:p>
            <a:pPr algn="just"/>
            <a:r>
              <a:rPr lang="ar-IQ" sz="3600" dirty="0">
                <a:solidFill>
                  <a:srgbClr val="2C2F34"/>
                </a:solidFill>
                <a:latin typeface="Noto Sans Kufi Arabic"/>
              </a:rPr>
              <a:t>يوجد الكبريت في الغلاف الجوي في الغالب على شكل </a:t>
            </a:r>
            <a:r>
              <a:rPr lang="en-US" sz="3600" dirty="0">
                <a:solidFill>
                  <a:srgbClr val="2C2F34"/>
                </a:solidFill>
                <a:latin typeface="Noto Sans Kufi Arabic"/>
              </a:rPr>
              <a:t>SO 2، </a:t>
            </a:r>
            <a:r>
              <a:rPr lang="ar-IQ" sz="3600" dirty="0">
                <a:solidFill>
                  <a:srgbClr val="2C2F34"/>
                </a:solidFill>
                <a:latin typeface="Noto Sans Kufi Arabic"/>
              </a:rPr>
              <a:t>وينشأ معظم </a:t>
            </a:r>
            <a:r>
              <a:rPr lang="en-US" sz="3600" dirty="0">
                <a:solidFill>
                  <a:srgbClr val="2C2F34"/>
                </a:solidFill>
                <a:latin typeface="Noto Sans Kufi Arabic"/>
              </a:rPr>
              <a:t>SO 2 </a:t>
            </a:r>
            <a:r>
              <a:rPr lang="ar-IQ" sz="3600" dirty="0">
                <a:solidFill>
                  <a:srgbClr val="2C2F34"/>
                </a:solidFill>
                <a:latin typeface="Noto Sans Kufi Arabic"/>
              </a:rPr>
              <a:t> في الغلاف الجوي من الأنشطة البشرية مثل احتراق الوقود، وتلعب العمليات الطبيعية مثل الانفجارات البركانية أيضًا دورًا أساسيًا في زيادة تركيز </a:t>
            </a:r>
            <a:r>
              <a:rPr lang="en-US" sz="3600" dirty="0">
                <a:solidFill>
                  <a:srgbClr val="2C2F34"/>
                </a:solidFill>
                <a:latin typeface="Noto Sans Kufi Arabic"/>
              </a:rPr>
              <a:t>SO 2 </a:t>
            </a:r>
            <a:r>
              <a:rPr lang="ar-IQ" sz="3600" dirty="0">
                <a:solidFill>
                  <a:srgbClr val="2C2F34"/>
                </a:solidFill>
                <a:latin typeface="Noto Sans Kufi Arabic"/>
              </a:rPr>
              <a:t> في الغلاف الجوي. </a:t>
            </a:r>
          </a:p>
        </p:txBody>
      </p:sp>
    </p:spTree>
    <p:extLst>
      <p:ext uri="{BB962C8B-B14F-4D97-AF65-F5344CB8AC3E}">
        <p14:creationId xmlns:p14="http://schemas.microsoft.com/office/powerpoint/2010/main" val="424764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229600" cy="1252728"/>
          </a:xfrm>
        </p:spPr>
        <p:txBody>
          <a:bodyPr>
            <a:normAutofit fontScale="90000"/>
          </a:bodyPr>
          <a:lstStyle/>
          <a:p>
            <a:pPr lvl="0" algn="just" rtl="1">
              <a:spcBef>
                <a:spcPts val="0"/>
              </a:spcBef>
            </a:pPr>
            <a:r>
              <a:rPr lang="ar-IQ" sz="3600" dirty="0">
                <a:solidFill>
                  <a:srgbClr val="2C2F34"/>
                </a:solidFill>
                <a:latin typeface="Noto Sans Kufi Arabic"/>
                <a:ea typeface="+mn-ea"/>
              </a:rPr>
              <a:t>*غاز </a:t>
            </a:r>
            <a:r>
              <a:rPr lang="en-US" sz="3600" dirty="0">
                <a:solidFill>
                  <a:srgbClr val="2C2F34"/>
                </a:solidFill>
                <a:latin typeface="Noto Sans Kufi Arabic"/>
                <a:ea typeface="+mn-ea"/>
                <a:cs typeface="+mn-cs"/>
              </a:rPr>
              <a:t>SO 2 </a:t>
            </a:r>
            <a:r>
              <a:rPr lang="ar-IQ" sz="3600" dirty="0">
                <a:solidFill>
                  <a:srgbClr val="2C2F34"/>
                </a:solidFill>
                <a:latin typeface="Noto Sans Kufi Arabic"/>
                <a:ea typeface="+mn-ea"/>
              </a:rPr>
              <a:t> يمثل غازًا مهمًا آخر موجودًا في الغلاف الجوي، والمصدر الأساسي لـ    </a:t>
            </a:r>
            <a:r>
              <a:rPr lang="en-US" sz="3600" dirty="0">
                <a:solidFill>
                  <a:srgbClr val="2C2F34"/>
                </a:solidFill>
                <a:latin typeface="Noto Sans Kufi Arabic"/>
                <a:ea typeface="+mn-ea"/>
                <a:cs typeface="+mn-cs"/>
              </a:rPr>
              <a:t>H 2 S </a:t>
            </a:r>
            <a:r>
              <a:rPr lang="ar-IQ" sz="3600" dirty="0">
                <a:solidFill>
                  <a:srgbClr val="2C2F34"/>
                </a:solidFill>
                <a:latin typeface="Noto Sans Kufi Arabic"/>
                <a:ea typeface="+mn-ea"/>
              </a:rPr>
              <a:t>  في الغلاف الجوي هو الغاز المنطلق بفعل الميكروبات على الكائنات الحية الميتة المتحللة.</a:t>
            </a:r>
            <a:r>
              <a:rPr lang="en-US" sz="3600" dirty="0">
                <a:solidFill>
                  <a:srgbClr val="2C2F34"/>
                </a:solidFill>
                <a:latin typeface="Noto Sans Kufi Arabic"/>
                <a:ea typeface="+mn-ea"/>
              </a:rPr>
              <a:t>    </a:t>
            </a:r>
            <a:r>
              <a:rPr lang="ar-IQ" sz="3600" dirty="0">
                <a:solidFill>
                  <a:srgbClr val="2C2F34"/>
                </a:solidFill>
                <a:latin typeface="Noto Sans Kufi Arabic"/>
                <a:ea typeface="+mn-ea"/>
              </a:rPr>
              <a:t> </a:t>
            </a:r>
            <a:br>
              <a:rPr lang="ar-IQ" sz="3600" dirty="0">
                <a:solidFill>
                  <a:srgbClr val="2C2F34"/>
                </a:solidFill>
                <a:latin typeface="Noto Sans Kufi Arabic"/>
                <a:ea typeface="+mn-ea"/>
              </a:rPr>
            </a:br>
            <a:br>
              <a:rPr lang="ar-IQ" sz="3600" dirty="0">
                <a:solidFill>
                  <a:srgbClr val="2C2F34"/>
                </a:solidFill>
                <a:latin typeface="Noto Sans Kufi Arabic"/>
                <a:ea typeface="+mn-ea"/>
              </a:rPr>
            </a:br>
            <a:r>
              <a:rPr lang="ar-IQ" sz="3600" dirty="0">
                <a:solidFill>
                  <a:srgbClr val="2C2F34"/>
                </a:solidFill>
                <a:latin typeface="Noto Sans Kufi Arabic"/>
                <a:ea typeface="+mn-ea"/>
              </a:rPr>
              <a:t>* </a:t>
            </a:r>
            <a:r>
              <a:rPr lang="ar-IQ" sz="4000" dirty="0">
                <a:solidFill>
                  <a:srgbClr val="2C2F34"/>
                </a:solidFill>
                <a:latin typeface="Noto Sans Kufi Arabic"/>
                <a:ea typeface="+mn-ea"/>
              </a:rPr>
              <a:t>تحلل الميكروبات الموجودة في البيئات الأرضية والمائية على حد سواء الأشكال العضوية وغير العضوية طريق التحلل اللاهوائي، ينتج عنه إطلاق غاز </a:t>
            </a:r>
            <a:r>
              <a:rPr lang="en-US" sz="4000" dirty="0">
                <a:solidFill>
                  <a:srgbClr val="2C2F34"/>
                </a:solidFill>
                <a:latin typeface="Noto Sans Kufi Arabic"/>
                <a:ea typeface="+mn-ea"/>
                <a:cs typeface="+mn-cs"/>
              </a:rPr>
              <a:t>H 2 S، </a:t>
            </a:r>
            <a:r>
              <a:rPr lang="ar-IQ" sz="4000" dirty="0">
                <a:solidFill>
                  <a:srgbClr val="2C2F34"/>
                </a:solidFill>
                <a:latin typeface="Noto Sans Kufi Arabic"/>
                <a:ea typeface="+mn-ea"/>
              </a:rPr>
              <a:t>والذي </a:t>
            </a:r>
            <a:r>
              <a:rPr lang="ar-IQ" sz="4000" dirty="0" err="1">
                <a:solidFill>
                  <a:srgbClr val="2C2F34"/>
                </a:solidFill>
                <a:latin typeface="Noto Sans Kufi Arabic"/>
                <a:ea typeface="+mn-ea"/>
              </a:rPr>
              <a:t>يتأسكد</a:t>
            </a:r>
            <a:r>
              <a:rPr lang="ar-IQ" sz="4000" dirty="0">
                <a:solidFill>
                  <a:srgbClr val="2C2F34"/>
                </a:solidFill>
                <a:latin typeface="Noto Sans Kufi Arabic"/>
                <a:ea typeface="+mn-ea"/>
              </a:rPr>
              <a:t> بعد ذلك في الهواء ليشكل </a:t>
            </a:r>
            <a:r>
              <a:rPr lang="en-US" sz="4000" dirty="0">
                <a:solidFill>
                  <a:srgbClr val="2C2F34"/>
                </a:solidFill>
                <a:latin typeface="Noto Sans Kufi Arabic"/>
                <a:ea typeface="+mn-ea"/>
                <a:cs typeface="+mn-cs"/>
              </a:rPr>
              <a:t>SO 2 </a:t>
            </a:r>
            <a:br>
              <a:rPr lang="en-US" sz="4000" dirty="0">
                <a:solidFill>
                  <a:prstClr val="black"/>
                </a:solidFill>
                <a:ea typeface="+mn-ea"/>
                <a:cs typeface="+mn-cs"/>
              </a:rPr>
            </a:br>
            <a:r>
              <a:rPr lang="ar-IQ" sz="3600" dirty="0">
                <a:solidFill>
                  <a:srgbClr val="2C2F34"/>
                </a:solidFill>
                <a:latin typeface="Noto Sans Kufi Arabic"/>
                <a:ea typeface="+mn-ea"/>
              </a:rPr>
              <a:t> </a:t>
            </a:r>
            <a:br>
              <a:rPr lang="en-US" sz="3600" dirty="0">
                <a:solidFill>
                  <a:prstClr val="black"/>
                </a:solidFill>
                <a:ea typeface="+mn-ea"/>
                <a:cs typeface="+mn-cs"/>
              </a:rPr>
            </a:br>
            <a:endParaRPr lang="en-US" dirty="0">
              <a:solidFill>
                <a:schemeClr val="tx1"/>
              </a:solidFill>
            </a:endParaRPr>
          </a:p>
        </p:txBody>
      </p:sp>
    </p:spTree>
    <p:extLst>
      <p:ext uri="{BB962C8B-B14F-4D97-AF65-F5344CB8AC3E}">
        <p14:creationId xmlns:p14="http://schemas.microsoft.com/office/powerpoint/2010/main" val="14819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252728"/>
          </a:xfrm>
        </p:spPr>
        <p:txBody>
          <a:bodyPr>
            <a:normAutofit fontScale="90000"/>
          </a:bodyPr>
          <a:lstStyle/>
          <a:p>
            <a:pPr algn="just" rtl="1"/>
            <a:r>
              <a:rPr lang="ar-IQ" dirty="0">
                <a:solidFill>
                  <a:srgbClr val="2C2F34"/>
                </a:solidFill>
                <a:latin typeface="Noto Sans Kufi Arabic"/>
              </a:rPr>
              <a:t>يصل ثاني أكسيد الكبريت الموجود في الغلاف الجوي إلى المحيط الحيوي حيث يذوب الغاز في مياه الأمطار لتكوين قطرات ضعيفة من حامض الكبريتيك، وإلى جانب ذلك، تؤدي التجوية الكيميائية في عملية التكوُّن الجذري أيضًا إلى حركة الكبريت من الصخور إلى التربة والماء، وتتسبب التجوية أيضًا في إطلاق الكبريت في الهواء حيث يتحول جزء منه إلى كبريتات. </a:t>
            </a:r>
            <a:endParaRPr lang="en-US" dirty="0">
              <a:solidFill>
                <a:schemeClr val="tx1"/>
              </a:solidFill>
            </a:endParaRPr>
          </a:p>
        </p:txBody>
      </p:sp>
    </p:spTree>
    <p:extLst>
      <p:ext uri="{BB962C8B-B14F-4D97-AF65-F5344CB8AC3E}">
        <p14:creationId xmlns:p14="http://schemas.microsoft.com/office/powerpoint/2010/main" val="338288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90600" y="1600200"/>
            <a:ext cx="70866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191125"/>
            <a:ext cx="8077200" cy="769441"/>
          </a:xfrm>
          <a:prstGeom prst="rect">
            <a:avLst/>
          </a:prstGeom>
        </p:spPr>
        <p:txBody>
          <a:bodyPr wrap="square">
            <a:spAutoFit/>
          </a:bodyPr>
          <a:lstStyle/>
          <a:p>
            <a:pPr algn="ctr"/>
            <a:r>
              <a:rPr lang="ar-IQ" sz="4000" dirty="0">
                <a:solidFill>
                  <a:srgbClr val="C00000"/>
                </a:solidFill>
                <a:ea typeface="+mj-ea"/>
              </a:rPr>
              <a:t>  دورة الكبريت</a:t>
            </a:r>
            <a:r>
              <a:rPr lang="en-US" sz="4000" dirty="0">
                <a:solidFill>
                  <a:srgbClr val="C00000"/>
                </a:solidFill>
                <a:ea typeface="+mj-ea"/>
                <a:cs typeface="+mj-cs"/>
              </a:rPr>
              <a:t>                           Sulfur cycle</a:t>
            </a:r>
            <a:r>
              <a:rPr lang="en-CA" sz="4400" dirty="0">
                <a:solidFill>
                  <a:srgbClr val="C00000"/>
                </a:solidFill>
                <a:ea typeface="+mj-ea"/>
                <a:cs typeface="+mj-cs"/>
              </a:rPr>
              <a:t> </a:t>
            </a:r>
            <a:endParaRPr lang="en-US" dirty="0"/>
          </a:p>
        </p:txBody>
      </p:sp>
    </p:spTree>
    <p:extLst>
      <p:ext uri="{BB962C8B-B14F-4D97-AF65-F5344CB8AC3E}">
        <p14:creationId xmlns:p14="http://schemas.microsoft.com/office/powerpoint/2010/main" val="88363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52728"/>
          </a:xfrm>
        </p:spPr>
        <p:txBody>
          <a:bodyPr>
            <a:normAutofit fontScale="90000"/>
          </a:bodyPr>
          <a:lstStyle/>
          <a:p>
            <a:pPr algn="just" rtl="1"/>
            <a:r>
              <a:rPr lang="ar-IQ" dirty="0" err="1">
                <a:solidFill>
                  <a:srgbClr val="FF0000"/>
                </a:solidFill>
              </a:rPr>
              <a:t>ان</a:t>
            </a:r>
            <a:r>
              <a:rPr lang="ar-IQ" dirty="0">
                <a:solidFill>
                  <a:srgbClr val="FF0000"/>
                </a:solidFill>
              </a:rPr>
              <a:t> متابعة هذا مسار ( انتقال) </a:t>
            </a:r>
            <a:r>
              <a:rPr lang="ar-IQ" dirty="0" err="1">
                <a:solidFill>
                  <a:srgbClr val="FF0000"/>
                </a:solidFill>
              </a:rPr>
              <a:t>اي</a:t>
            </a:r>
            <a:r>
              <a:rPr lang="ar-IQ" dirty="0">
                <a:solidFill>
                  <a:srgbClr val="FF0000"/>
                </a:solidFill>
              </a:rPr>
              <a:t> عنصر من الحالة </a:t>
            </a:r>
            <a:r>
              <a:rPr lang="ar-IQ" dirty="0" err="1">
                <a:solidFill>
                  <a:srgbClr val="FF0000"/>
                </a:solidFill>
              </a:rPr>
              <a:t>اللاعضوية</a:t>
            </a:r>
            <a:r>
              <a:rPr lang="ar-IQ" dirty="0">
                <a:solidFill>
                  <a:srgbClr val="FF0000"/>
                </a:solidFill>
              </a:rPr>
              <a:t> إلى الحالة العضوية ورجوعها إلى الحالة </a:t>
            </a:r>
            <a:r>
              <a:rPr lang="ar-IQ" dirty="0" err="1">
                <a:solidFill>
                  <a:srgbClr val="FF0000"/>
                </a:solidFill>
              </a:rPr>
              <a:t>اللاعضوية</a:t>
            </a:r>
            <a:r>
              <a:rPr lang="ar-IQ" dirty="0">
                <a:solidFill>
                  <a:srgbClr val="FF0000"/>
                </a:solidFill>
              </a:rPr>
              <a:t> في الطبيعة تسهل ادراك العلاقات المتواجدة بين الكائنات الحية.</a:t>
            </a:r>
            <a:br>
              <a:rPr lang="ar-IQ" dirty="0">
                <a:solidFill>
                  <a:srgbClr val="FF0000"/>
                </a:solidFill>
              </a:rPr>
            </a:br>
            <a:r>
              <a:rPr lang="ar-IQ" dirty="0">
                <a:solidFill>
                  <a:schemeClr val="tx1"/>
                </a:solidFill>
              </a:rPr>
              <a:t>إن العلاقة بين الكائن الحي ومحيطة هي علاقة معقدة جداً وخلال تبسيط هذه العلاقة هي الأساس ما يتضمنه علم البيئة  </a:t>
            </a:r>
            <a:r>
              <a:rPr lang="en-US" dirty="0">
                <a:solidFill>
                  <a:schemeClr val="tx1"/>
                </a:solidFill>
              </a:rPr>
              <a:t>Ecology</a:t>
            </a:r>
            <a:r>
              <a:rPr lang="ar-IQ" dirty="0">
                <a:solidFill>
                  <a:schemeClr val="tx1"/>
                </a:solidFill>
              </a:rPr>
              <a:t> ككل. </a:t>
            </a:r>
            <a:endParaRPr lang="en-US" dirty="0">
              <a:solidFill>
                <a:schemeClr val="tx1"/>
              </a:solidFill>
            </a:endParaRPr>
          </a:p>
        </p:txBody>
      </p:sp>
    </p:spTree>
    <p:extLst>
      <p:ext uri="{BB962C8B-B14F-4D97-AF65-F5344CB8AC3E}">
        <p14:creationId xmlns:p14="http://schemas.microsoft.com/office/powerpoint/2010/main" val="1084565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10600" cy="1252728"/>
          </a:xfrm>
        </p:spPr>
        <p:txBody>
          <a:bodyPr>
            <a:normAutofit fontScale="90000"/>
          </a:bodyPr>
          <a:lstStyle/>
          <a:p>
            <a:pPr algn="just" rtl="1"/>
            <a:r>
              <a:rPr lang="ar-IQ" dirty="0">
                <a:solidFill>
                  <a:srgbClr val="C00000"/>
                </a:solidFill>
              </a:rPr>
              <a:t>2. دورة الفسفور </a:t>
            </a:r>
            <a:r>
              <a:rPr lang="en-US" dirty="0">
                <a:solidFill>
                  <a:srgbClr val="C00000"/>
                </a:solidFill>
              </a:rPr>
              <a:t> Phosphorus cycle</a:t>
            </a:r>
            <a:r>
              <a:rPr lang="ar-IQ" dirty="0">
                <a:solidFill>
                  <a:srgbClr val="C00000"/>
                </a:solidFill>
              </a:rPr>
              <a:t>  </a:t>
            </a:r>
            <a:br>
              <a:rPr lang="ar-IQ" dirty="0">
                <a:solidFill>
                  <a:srgbClr val="C00000"/>
                </a:solidFill>
              </a:rPr>
            </a:br>
            <a:r>
              <a:rPr lang="ar-IQ" dirty="0">
                <a:solidFill>
                  <a:schemeClr val="tx1"/>
                </a:solidFill>
              </a:rPr>
              <a:t>يُعد الفسفور من العناصر الأساسية في تركيب الخلية الحية ويؤدي دوراً أساسياً في خطوات العمليات الأيضية وبناء </a:t>
            </a:r>
            <a:r>
              <a:rPr lang="en-US" dirty="0">
                <a:solidFill>
                  <a:schemeClr val="tx1"/>
                </a:solidFill>
              </a:rPr>
              <a:t>DNA</a:t>
            </a:r>
            <a:r>
              <a:rPr lang="ar-IQ" dirty="0">
                <a:solidFill>
                  <a:schemeClr val="tx1"/>
                </a:solidFill>
              </a:rPr>
              <a:t> و </a:t>
            </a:r>
            <a:r>
              <a:rPr lang="en-US" dirty="0">
                <a:solidFill>
                  <a:schemeClr val="tx1"/>
                </a:solidFill>
              </a:rPr>
              <a:t>RNA</a:t>
            </a:r>
            <a:r>
              <a:rPr lang="ar-IQ" dirty="0">
                <a:solidFill>
                  <a:schemeClr val="tx1"/>
                </a:solidFill>
              </a:rPr>
              <a:t> ومن العناصر الأساسية في مركبات بناء الطاقة مثل ثلاثي فوسفات </a:t>
            </a:r>
            <a:r>
              <a:rPr lang="ar-IQ" dirty="0" err="1">
                <a:solidFill>
                  <a:schemeClr val="tx1"/>
                </a:solidFill>
              </a:rPr>
              <a:t>الأدينوسين</a:t>
            </a:r>
            <a:r>
              <a:rPr lang="ar-IQ" dirty="0">
                <a:solidFill>
                  <a:schemeClr val="tx1"/>
                </a:solidFill>
              </a:rPr>
              <a:t> </a:t>
            </a:r>
            <a:r>
              <a:rPr lang="en-US" dirty="0">
                <a:solidFill>
                  <a:schemeClr val="tx1"/>
                </a:solidFill>
              </a:rPr>
              <a:t>ATP</a:t>
            </a:r>
            <a:r>
              <a:rPr lang="ar-IQ" dirty="0">
                <a:solidFill>
                  <a:schemeClr val="tx1"/>
                </a:solidFill>
              </a:rPr>
              <a:t> </a:t>
            </a:r>
            <a:r>
              <a:rPr lang="en-US" dirty="0">
                <a:solidFill>
                  <a:schemeClr val="tx1"/>
                </a:solidFill>
              </a:rPr>
              <a:t>.</a:t>
            </a:r>
            <a:r>
              <a:rPr lang="ar-IQ"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587885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252728"/>
          </a:xfrm>
        </p:spPr>
        <p:txBody>
          <a:bodyPr>
            <a:normAutofit fontScale="90000"/>
          </a:bodyPr>
          <a:lstStyle/>
          <a:p>
            <a:pPr algn="just" rtl="1"/>
            <a:r>
              <a:rPr lang="ar-IQ" dirty="0">
                <a:solidFill>
                  <a:schemeClr val="tx1"/>
                </a:solidFill>
              </a:rPr>
              <a:t>*يشترك الفسفور كذلك في تركيب </a:t>
            </a:r>
            <a:r>
              <a:rPr lang="ar-IQ" dirty="0" err="1">
                <a:solidFill>
                  <a:schemeClr val="tx1"/>
                </a:solidFill>
              </a:rPr>
              <a:t>اللبيدات</a:t>
            </a:r>
            <a:r>
              <a:rPr lang="ar-IQ" dirty="0">
                <a:solidFill>
                  <a:schemeClr val="tx1"/>
                </a:solidFill>
              </a:rPr>
              <a:t> </a:t>
            </a:r>
            <a:br>
              <a:rPr lang="ar-IQ" dirty="0">
                <a:solidFill>
                  <a:schemeClr val="tx1"/>
                </a:solidFill>
              </a:rPr>
            </a:br>
            <a:r>
              <a:rPr lang="ar-IQ" dirty="0" err="1">
                <a:solidFill>
                  <a:schemeClr val="tx1"/>
                </a:solidFill>
              </a:rPr>
              <a:t>المفسفرة</a:t>
            </a:r>
            <a:r>
              <a:rPr lang="ar-IQ" dirty="0">
                <a:solidFill>
                  <a:schemeClr val="tx1"/>
                </a:solidFill>
              </a:rPr>
              <a:t> التي تدخل </a:t>
            </a:r>
            <a:r>
              <a:rPr lang="ar-IQ" dirty="0" err="1">
                <a:solidFill>
                  <a:schemeClr val="tx1"/>
                </a:solidFill>
              </a:rPr>
              <a:t>العضيوات</a:t>
            </a:r>
            <a:r>
              <a:rPr lang="ar-IQ" dirty="0">
                <a:solidFill>
                  <a:schemeClr val="tx1"/>
                </a:solidFill>
              </a:rPr>
              <a:t> والأغشية الخلوية. </a:t>
            </a:r>
            <a:br>
              <a:rPr lang="ar-IQ" dirty="0">
                <a:solidFill>
                  <a:schemeClr val="tx1"/>
                </a:solidFill>
              </a:rPr>
            </a:br>
            <a:r>
              <a:rPr lang="ar-IQ" dirty="0">
                <a:solidFill>
                  <a:schemeClr val="tx1"/>
                </a:solidFill>
              </a:rPr>
              <a:t>* الفسفور </a:t>
            </a:r>
            <a:r>
              <a:rPr lang="ar-IQ" dirty="0" err="1">
                <a:solidFill>
                  <a:schemeClr val="tx1"/>
                </a:solidFill>
              </a:rPr>
              <a:t>اللاعضوي</a:t>
            </a:r>
            <a:r>
              <a:rPr lang="ar-IQ" dirty="0">
                <a:solidFill>
                  <a:schemeClr val="tx1"/>
                </a:solidFill>
              </a:rPr>
              <a:t> فيكون على هيئة أيونات الفسفور </a:t>
            </a:r>
            <a:r>
              <a:rPr lang="en-US" dirty="0">
                <a:solidFill>
                  <a:schemeClr val="tx1"/>
                </a:solidFill>
              </a:rPr>
              <a:t>PO4-3 </a:t>
            </a:r>
            <a:r>
              <a:rPr lang="ar-IQ" dirty="0">
                <a:solidFill>
                  <a:schemeClr val="tx1"/>
                </a:solidFill>
              </a:rPr>
              <a:t> و </a:t>
            </a:r>
            <a:r>
              <a:rPr lang="en-US" dirty="0">
                <a:solidFill>
                  <a:schemeClr val="tx1"/>
                </a:solidFill>
              </a:rPr>
              <a:t>HPO4-2</a:t>
            </a:r>
            <a:r>
              <a:rPr lang="ar-IQ" dirty="0">
                <a:solidFill>
                  <a:schemeClr val="tx1"/>
                </a:solidFill>
              </a:rPr>
              <a:t> و</a:t>
            </a:r>
            <a:r>
              <a:rPr lang="en-US" dirty="0">
                <a:solidFill>
                  <a:schemeClr val="tx1"/>
                </a:solidFill>
              </a:rPr>
              <a:t>H2po4-1</a:t>
            </a:r>
            <a:r>
              <a:rPr lang="en-CA" dirty="0">
                <a:solidFill>
                  <a:schemeClr val="tx1"/>
                </a:solidFill>
              </a:rPr>
              <a:t> </a:t>
            </a:r>
            <a:r>
              <a:rPr lang="ar-IQ" dirty="0">
                <a:solidFill>
                  <a:schemeClr val="tx1"/>
                </a:solidFill>
              </a:rPr>
              <a:t> هذه الأيونات تمتصها النباتات وتثبت في الخلايا خلال العمليات الأيضية. </a:t>
            </a:r>
            <a:r>
              <a:rPr lang="en-CA" dirty="0">
                <a:solidFill>
                  <a:schemeClr val="tx1"/>
                </a:solidFill>
              </a:rPr>
              <a:t>  </a:t>
            </a:r>
            <a:r>
              <a:rPr lang="ar-IQ"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05486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8991600" cy="1252728"/>
          </a:xfrm>
        </p:spPr>
        <p:txBody>
          <a:bodyPr>
            <a:normAutofit fontScale="90000"/>
          </a:bodyPr>
          <a:lstStyle/>
          <a:p>
            <a:pPr rtl="1"/>
            <a:r>
              <a:rPr lang="ar-IQ" dirty="0">
                <a:solidFill>
                  <a:schemeClr val="tx1"/>
                </a:solidFill>
              </a:rPr>
              <a:t>* الفسفور </a:t>
            </a:r>
            <a:r>
              <a:rPr lang="ar-IQ" dirty="0" err="1">
                <a:solidFill>
                  <a:schemeClr val="tx1"/>
                </a:solidFill>
              </a:rPr>
              <a:t>اللاعضوي</a:t>
            </a:r>
            <a:r>
              <a:rPr lang="ar-IQ" dirty="0">
                <a:solidFill>
                  <a:schemeClr val="tx1"/>
                </a:solidFill>
              </a:rPr>
              <a:t> اقل وفرة في الطبيعة مقارنةً بالنتروجين وتشير إن المستويات الطبيعية بمعدل 1:23 بالنسبة للنتروجين في النظام البيئي </a:t>
            </a:r>
            <a:r>
              <a:rPr lang="ar-IQ" dirty="0" err="1">
                <a:solidFill>
                  <a:schemeClr val="tx1"/>
                </a:solidFill>
              </a:rPr>
              <a:t>اللاأحيائي</a:t>
            </a:r>
            <a:r>
              <a:rPr lang="ar-IQ" dirty="0">
                <a:solidFill>
                  <a:schemeClr val="tx1"/>
                </a:solidFill>
              </a:rPr>
              <a:t>. </a:t>
            </a:r>
            <a:r>
              <a:rPr lang="en-US" dirty="0">
                <a:solidFill>
                  <a:schemeClr val="tx1"/>
                </a:solidFill>
              </a:rPr>
              <a:t>                                                      </a:t>
            </a:r>
            <a:br>
              <a:rPr lang="ar-IQ" dirty="0">
                <a:solidFill>
                  <a:schemeClr val="tx1"/>
                </a:solidFill>
              </a:rPr>
            </a:br>
            <a:r>
              <a:rPr lang="ar-IQ" dirty="0">
                <a:solidFill>
                  <a:schemeClr val="tx1"/>
                </a:solidFill>
              </a:rPr>
              <a:t>* الخزين الأساسي للفسفور في الطبيعة فهو الصخور الرسوبية الفوسفاتية وبقايا الطيور وفضلات الأسماك والترسبات في الحيوانات المتحجرة.</a:t>
            </a:r>
            <a:r>
              <a:rPr lang="en-US" dirty="0">
                <a:solidFill>
                  <a:schemeClr val="tx1"/>
                </a:solidFill>
              </a:rPr>
              <a:t>  </a:t>
            </a:r>
            <a:r>
              <a:rPr lang="ar-IQ" dirty="0">
                <a:solidFill>
                  <a:schemeClr val="tx1"/>
                </a:solidFill>
              </a:rPr>
              <a:t>        </a:t>
            </a:r>
            <a:br>
              <a:rPr lang="ar-IQ"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188188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0"/>
            <a:ext cx="8229600" cy="1252728"/>
          </a:xfrm>
        </p:spPr>
        <p:txBody>
          <a:bodyPr>
            <a:normAutofit fontScale="90000"/>
          </a:bodyPr>
          <a:lstStyle/>
          <a:p>
            <a:pPr algn="just" rtl="1"/>
            <a:r>
              <a:rPr lang="ar-IQ" dirty="0">
                <a:solidFill>
                  <a:schemeClr val="tx1"/>
                </a:solidFill>
              </a:rPr>
              <a:t>*يتدفق الفسفور من هذه الصخور خلال عمليات التعرية والتأكل والانجراف فضلاً عن عمليات التنقيب واستخدامات الأسمدة المختلفة. يتحرر الفسفور من بعض هذه العمليات على هيئة فوسفات إلى التربة لتكون جاهزة لامتصاصها من قبل جذور النباتات وخلالها يدخل الفسفور إلى الأجزاء الحية من النظام البيئي خلال المستويات </a:t>
            </a:r>
            <a:r>
              <a:rPr lang="ar-IQ" dirty="0" err="1">
                <a:solidFill>
                  <a:schemeClr val="tx1"/>
                </a:solidFill>
              </a:rPr>
              <a:t>الأغتذائية</a:t>
            </a:r>
            <a:r>
              <a:rPr lang="ar-IQ" dirty="0">
                <a:solidFill>
                  <a:schemeClr val="tx1"/>
                </a:solidFill>
              </a:rPr>
              <a:t> المختلفة قبل رجوعها للتربة مرة أخرى.</a:t>
            </a:r>
            <a:br>
              <a:rPr lang="ar-IQ" dirty="0">
                <a:solidFill>
                  <a:schemeClr val="tx1"/>
                </a:solidFill>
              </a:rPr>
            </a:br>
            <a:br>
              <a:rPr lang="ar-IQ" dirty="0">
                <a:solidFill>
                  <a:schemeClr val="tx1"/>
                </a:solidFill>
              </a:rPr>
            </a:br>
            <a:br>
              <a:rPr lang="ar-IQ"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655878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252728"/>
          </a:xfrm>
        </p:spPr>
        <p:txBody>
          <a:bodyPr>
            <a:normAutofit fontScale="90000"/>
          </a:bodyPr>
          <a:lstStyle/>
          <a:p>
            <a:r>
              <a:rPr lang="ar-IQ" dirty="0">
                <a:solidFill>
                  <a:schemeClr val="tx1"/>
                </a:solidFill>
              </a:rPr>
              <a:t>س/ ما هو الخزين الأساسي للفسفور ، وكيف يتم تدفقه للطبيعة؟ </a:t>
            </a:r>
            <a:br>
              <a:rPr lang="ar-IQ" dirty="0">
                <a:solidFill>
                  <a:schemeClr val="tx1"/>
                </a:solidFill>
              </a:rPr>
            </a:br>
            <a:endParaRPr lang="en-US" dirty="0"/>
          </a:p>
        </p:txBody>
      </p:sp>
    </p:spTree>
    <p:extLst>
      <p:ext uri="{BB962C8B-B14F-4D97-AF65-F5344CB8AC3E}">
        <p14:creationId xmlns:p14="http://schemas.microsoft.com/office/powerpoint/2010/main" val="3949592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252728"/>
          </a:xfrm>
        </p:spPr>
        <p:txBody>
          <a:bodyPr>
            <a:normAutofit fontScale="90000"/>
          </a:bodyPr>
          <a:lstStyle/>
          <a:p>
            <a:pPr algn="r" rtl="1"/>
            <a:r>
              <a:rPr lang="ar-IQ" dirty="0">
                <a:solidFill>
                  <a:schemeClr val="tx1"/>
                </a:solidFill>
              </a:rPr>
              <a:t>* </a:t>
            </a:r>
            <a:r>
              <a:rPr lang="ar-IQ" dirty="0">
                <a:solidFill>
                  <a:prstClr val="black"/>
                </a:solidFill>
              </a:rPr>
              <a:t> تمتص النباتات الفسفور </a:t>
            </a:r>
            <a:r>
              <a:rPr lang="ar-IQ" dirty="0" err="1">
                <a:solidFill>
                  <a:prstClr val="black"/>
                </a:solidFill>
              </a:rPr>
              <a:t>اللاعضوي</a:t>
            </a:r>
            <a:r>
              <a:rPr lang="ar-IQ" dirty="0">
                <a:solidFill>
                  <a:prstClr val="black"/>
                </a:solidFill>
              </a:rPr>
              <a:t> باعتباره احد المغذيات الرئيسة ويتحول إلى الحالة العضوية</a:t>
            </a:r>
            <a:r>
              <a:rPr lang="en-CA" dirty="0">
                <a:solidFill>
                  <a:prstClr val="black"/>
                </a:solidFill>
              </a:rPr>
              <a:t>.</a:t>
            </a:r>
            <a:r>
              <a:rPr lang="ar-IQ" dirty="0">
                <a:solidFill>
                  <a:prstClr val="black"/>
                </a:solidFill>
              </a:rPr>
              <a:t>  </a:t>
            </a:r>
            <a:br>
              <a:rPr lang="ar-IQ" dirty="0">
                <a:solidFill>
                  <a:prstClr val="black"/>
                </a:solidFill>
              </a:rPr>
            </a:br>
            <a:r>
              <a:rPr lang="ar-IQ" dirty="0">
                <a:solidFill>
                  <a:prstClr val="black"/>
                </a:solidFill>
              </a:rPr>
              <a:t>* عند موت هذه الأحياء سوف تعمل المحللات الموجودة في التربة أو المياه على إرجاع الفسفور إلى حالته </a:t>
            </a:r>
            <a:r>
              <a:rPr lang="ar-IQ" dirty="0" err="1">
                <a:solidFill>
                  <a:prstClr val="black"/>
                </a:solidFill>
              </a:rPr>
              <a:t>اللاعضوية</a:t>
            </a:r>
            <a:r>
              <a:rPr lang="ar-IQ" dirty="0">
                <a:solidFill>
                  <a:prstClr val="black"/>
                </a:solidFill>
              </a:rPr>
              <a:t> فضلاً عن ما يخزن ضمن الرواسب والصخور الرسوبية.  </a:t>
            </a:r>
            <a:endParaRPr lang="en-US" dirty="0">
              <a:solidFill>
                <a:schemeClr val="tx1"/>
              </a:solidFill>
            </a:endParaRPr>
          </a:p>
        </p:txBody>
      </p:sp>
    </p:spTree>
    <p:extLst>
      <p:ext uri="{BB962C8B-B14F-4D97-AF65-F5344CB8AC3E}">
        <p14:creationId xmlns:p14="http://schemas.microsoft.com/office/powerpoint/2010/main" val="544630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92300" y="996950"/>
            <a:ext cx="5357813"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660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252728"/>
          </a:xfrm>
        </p:spPr>
        <p:txBody>
          <a:bodyPr>
            <a:noAutofit/>
          </a:bodyPr>
          <a:lstStyle/>
          <a:p>
            <a:pPr algn="r" rtl="1"/>
            <a:r>
              <a:rPr lang="ar-IQ" sz="3600" dirty="0">
                <a:solidFill>
                  <a:srgbClr val="C00000"/>
                </a:solidFill>
              </a:rPr>
              <a:t>        مسارات دورة الفسفور في الطبيعة </a:t>
            </a:r>
            <a:br>
              <a:rPr lang="ar-IQ" sz="3600" dirty="0">
                <a:solidFill>
                  <a:srgbClr val="C00000"/>
                </a:solidFill>
              </a:rPr>
            </a:br>
            <a:r>
              <a:rPr lang="ar-IQ" sz="3600" dirty="0">
                <a:solidFill>
                  <a:schemeClr val="tx1"/>
                </a:solidFill>
              </a:rPr>
              <a:t>1-</a:t>
            </a:r>
            <a:r>
              <a:rPr lang="ar-IQ" sz="3600" dirty="0">
                <a:solidFill>
                  <a:srgbClr val="C00000"/>
                </a:solidFill>
              </a:rPr>
              <a:t> </a:t>
            </a:r>
            <a:r>
              <a:rPr lang="ar-IQ" sz="3600" dirty="0">
                <a:solidFill>
                  <a:schemeClr val="tx1"/>
                </a:solidFill>
              </a:rPr>
              <a:t>التدفق السنوي للفسفور من خلال عمليات التعرية والأسمدة الزراعية.</a:t>
            </a:r>
            <a:br>
              <a:rPr lang="ar-IQ" sz="3600" dirty="0">
                <a:solidFill>
                  <a:schemeClr val="tx1"/>
                </a:solidFill>
              </a:rPr>
            </a:br>
            <a:r>
              <a:rPr lang="ar-IQ" sz="3600" dirty="0">
                <a:solidFill>
                  <a:schemeClr val="tx1"/>
                </a:solidFill>
              </a:rPr>
              <a:t>2- تُعد قيعان البحار والمحيطات المستودع الأساسي للفسفور وتبقى هذه الكمية ثابتة بسبب </a:t>
            </a:r>
            <a:r>
              <a:rPr lang="ar-IQ" sz="3600" dirty="0" err="1">
                <a:solidFill>
                  <a:schemeClr val="tx1"/>
                </a:solidFill>
              </a:rPr>
              <a:t>احلال</a:t>
            </a:r>
            <a:r>
              <a:rPr lang="ar-IQ" sz="3600" dirty="0">
                <a:solidFill>
                  <a:schemeClr val="tx1"/>
                </a:solidFill>
              </a:rPr>
              <a:t> جزيئات الفسفور غير العضوي  </a:t>
            </a:r>
            <a:r>
              <a:rPr lang="ar-IQ" sz="3600" dirty="0" err="1">
                <a:solidFill>
                  <a:schemeClr val="tx1"/>
                </a:solidFill>
              </a:rPr>
              <a:t>اول</a:t>
            </a:r>
            <a:r>
              <a:rPr lang="ar-IQ" sz="3600" dirty="0">
                <a:solidFill>
                  <a:schemeClr val="tx1"/>
                </a:solidFill>
              </a:rPr>
              <a:t> التحلل المائي لمركبات الفسفور العضوية.</a:t>
            </a:r>
            <a:br>
              <a:rPr lang="ar-IQ" sz="3600" dirty="0">
                <a:solidFill>
                  <a:schemeClr val="tx1"/>
                </a:solidFill>
              </a:rPr>
            </a:br>
            <a:r>
              <a:rPr lang="ar-IQ" sz="3600" dirty="0">
                <a:solidFill>
                  <a:schemeClr val="tx1"/>
                </a:solidFill>
              </a:rPr>
              <a:t>3- استهلاك النباتات من قبل الكائنات الحيوانية الكبيرة أو بعد موتها تتحول إلى الفسفور </a:t>
            </a:r>
            <a:r>
              <a:rPr lang="ar-IQ" sz="3600" dirty="0" err="1">
                <a:solidFill>
                  <a:schemeClr val="tx1"/>
                </a:solidFill>
              </a:rPr>
              <a:t>اللاعضوي</a:t>
            </a:r>
            <a:r>
              <a:rPr lang="ar-IQ" sz="3600" dirty="0">
                <a:solidFill>
                  <a:schemeClr val="tx1"/>
                </a:solidFill>
              </a:rPr>
              <a:t>.</a:t>
            </a:r>
            <a:endParaRPr lang="en-US" sz="3600" dirty="0">
              <a:solidFill>
                <a:schemeClr val="tx1"/>
              </a:solidFill>
            </a:endParaRPr>
          </a:p>
        </p:txBody>
      </p:sp>
    </p:spTree>
    <p:extLst>
      <p:ext uri="{BB962C8B-B14F-4D97-AF65-F5344CB8AC3E}">
        <p14:creationId xmlns:p14="http://schemas.microsoft.com/office/powerpoint/2010/main" val="599614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350008"/>
            <a:ext cx="8229600" cy="1252728"/>
          </a:xfrm>
        </p:spPr>
        <p:txBody>
          <a:bodyPr>
            <a:normAutofit fontScale="90000"/>
          </a:bodyPr>
          <a:lstStyle/>
          <a:p>
            <a:pPr algn="r"/>
            <a:r>
              <a:rPr lang="ar-IQ" dirty="0">
                <a:solidFill>
                  <a:schemeClr val="tx1"/>
                </a:solidFill>
              </a:rPr>
              <a:t>4- الأحياء الغير نباتية قد تفرز مركبات الفسفور العضوي المذاب وان البكتريا تقوم بتمثيل هذه المركبات وتحرر المركبات الفوسفاتية الأخرى.</a:t>
            </a:r>
            <a:br>
              <a:rPr lang="ar-IQ" dirty="0">
                <a:solidFill>
                  <a:schemeClr val="tx1"/>
                </a:solidFill>
              </a:rPr>
            </a:br>
            <a:r>
              <a:rPr lang="ar-IQ" dirty="0">
                <a:solidFill>
                  <a:schemeClr val="tx1"/>
                </a:solidFill>
              </a:rPr>
              <a:t>5- تحلل الفضلات من مصادر صناعية مختلفة </a:t>
            </a:r>
            <a:r>
              <a:rPr lang="ar-IQ" dirty="0" err="1">
                <a:solidFill>
                  <a:schemeClr val="tx1"/>
                </a:solidFill>
              </a:rPr>
              <a:t>مماينتج</a:t>
            </a:r>
            <a:r>
              <a:rPr lang="ar-IQ" dirty="0">
                <a:solidFill>
                  <a:schemeClr val="tx1"/>
                </a:solidFill>
              </a:rPr>
              <a:t> عنها مركبات فوسفاتية.</a:t>
            </a:r>
            <a:br>
              <a:rPr lang="ar-IQ" dirty="0">
                <a:solidFill>
                  <a:schemeClr val="tx1"/>
                </a:solidFill>
              </a:rPr>
            </a:br>
            <a:r>
              <a:rPr lang="ar-IQ" dirty="0">
                <a:solidFill>
                  <a:schemeClr val="tx1"/>
                </a:solidFill>
              </a:rPr>
              <a:t>6- ترسب </a:t>
            </a:r>
            <a:r>
              <a:rPr lang="ar-IQ" dirty="0" err="1">
                <a:solidFill>
                  <a:schemeClr val="tx1"/>
                </a:solidFill>
              </a:rPr>
              <a:t>او</a:t>
            </a:r>
            <a:r>
              <a:rPr lang="ar-IQ" dirty="0">
                <a:solidFill>
                  <a:schemeClr val="tx1"/>
                </a:solidFill>
              </a:rPr>
              <a:t> </a:t>
            </a:r>
            <a:r>
              <a:rPr lang="ar-IQ" dirty="0" err="1">
                <a:solidFill>
                  <a:schemeClr val="tx1"/>
                </a:solidFill>
              </a:rPr>
              <a:t>أستقرار</a:t>
            </a:r>
            <a:r>
              <a:rPr lang="ar-IQ" dirty="0">
                <a:solidFill>
                  <a:schemeClr val="tx1"/>
                </a:solidFill>
              </a:rPr>
              <a:t> جزيئات الفسفور في القاع </a:t>
            </a:r>
            <a:r>
              <a:rPr lang="ar-IQ" dirty="0" err="1">
                <a:solidFill>
                  <a:schemeClr val="tx1"/>
                </a:solidFill>
              </a:rPr>
              <a:t>او</a:t>
            </a:r>
            <a:r>
              <a:rPr lang="ar-IQ" dirty="0">
                <a:solidFill>
                  <a:schemeClr val="tx1"/>
                </a:solidFill>
              </a:rPr>
              <a:t> من خلال الخلط بسبب التيارات</a:t>
            </a:r>
            <a:endParaRPr lang="en-US" dirty="0">
              <a:solidFill>
                <a:schemeClr val="tx1"/>
              </a:solidFill>
            </a:endParaRPr>
          </a:p>
        </p:txBody>
      </p:sp>
    </p:spTree>
    <p:extLst>
      <p:ext uri="{BB962C8B-B14F-4D97-AF65-F5344CB8AC3E}">
        <p14:creationId xmlns:p14="http://schemas.microsoft.com/office/powerpoint/2010/main" val="63592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6" y="2093976"/>
            <a:ext cx="8229600" cy="1252728"/>
          </a:xfrm>
        </p:spPr>
        <p:txBody>
          <a:bodyPr>
            <a:normAutofit fontScale="90000"/>
          </a:bodyPr>
          <a:lstStyle/>
          <a:p>
            <a:pPr algn="r" rtl="1"/>
            <a:r>
              <a:rPr lang="ar-IQ" dirty="0">
                <a:solidFill>
                  <a:schemeClr val="tx1"/>
                </a:solidFill>
              </a:rPr>
              <a:t>*</a:t>
            </a:r>
            <a:r>
              <a:rPr lang="en-US" dirty="0">
                <a:solidFill>
                  <a:srgbClr val="C00000"/>
                </a:solidFill>
              </a:rPr>
              <a:t>Eutrophication</a:t>
            </a:r>
            <a:r>
              <a:rPr lang="ar-IQ" dirty="0">
                <a:solidFill>
                  <a:schemeClr val="tx1"/>
                </a:solidFill>
              </a:rPr>
              <a:t> مصطلح يعبر عن حالة الأثراء الغذائي للمسطح المائي عند استقباله كميات كبيرة من الفسفور مما يقود ازدهار الطحالب فضلاً عن زيادة النمو البكتيري مما يجعل المسطحات المائية غير مناسبة للسباحة.</a:t>
            </a:r>
            <a:endParaRPr lang="en-US" dirty="0">
              <a:solidFill>
                <a:schemeClr val="tx1"/>
              </a:solidFill>
            </a:endParaRPr>
          </a:p>
        </p:txBody>
      </p:sp>
    </p:spTree>
    <p:extLst>
      <p:ext uri="{BB962C8B-B14F-4D97-AF65-F5344CB8AC3E}">
        <p14:creationId xmlns:p14="http://schemas.microsoft.com/office/powerpoint/2010/main" val="263062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08000" y="654050"/>
            <a:ext cx="8128000" cy="5549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8818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252728"/>
          </a:xfrm>
        </p:spPr>
        <p:txBody>
          <a:bodyPr>
            <a:normAutofit fontScale="90000"/>
          </a:bodyPr>
          <a:lstStyle/>
          <a:p>
            <a:pPr algn="r" rtl="1"/>
            <a:r>
              <a:rPr lang="ar-IQ" dirty="0">
                <a:solidFill>
                  <a:srgbClr val="C00000"/>
                </a:solidFill>
              </a:rPr>
              <a:t>الصعوبات في تحديد دورة الفسفور غير المتكاملة </a:t>
            </a:r>
            <a:br>
              <a:rPr lang="ar-IQ" dirty="0">
                <a:solidFill>
                  <a:srgbClr val="C00000"/>
                </a:solidFill>
              </a:rPr>
            </a:br>
            <a:r>
              <a:rPr lang="ar-IQ" dirty="0">
                <a:solidFill>
                  <a:schemeClr val="tx1"/>
                </a:solidFill>
              </a:rPr>
              <a:t>1- صعوبة تحديد تراكيز الفسفور الفعال في الطبيعة وذلك لتواجده بتراكيز واطئة جداً فضلاً عن تواجد في أشكال مختلفة.</a:t>
            </a:r>
            <a:br>
              <a:rPr lang="ar-IQ" dirty="0">
                <a:solidFill>
                  <a:schemeClr val="tx1"/>
                </a:solidFill>
              </a:rPr>
            </a:br>
            <a:r>
              <a:rPr lang="ar-IQ" dirty="0">
                <a:solidFill>
                  <a:schemeClr val="tx1"/>
                </a:solidFill>
              </a:rPr>
              <a:t>2- يُعد قياس نسبة استهلاكه من قبل الأحياء المائية ثم تحررها إلى الطبيعة من الأمور الصعبة خاصة في البيئة البحرية.</a:t>
            </a:r>
            <a:endParaRPr lang="en-US" dirty="0">
              <a:solidFill>
                <a:srgbClr val="C00000"/>
              </a:solidFill>
            </a:endParaRPr>
          </a:p>
        </p:txBody>
      </p:sp>
    </p:spTree>
    <p:extLst>
      <p:ext uri="{BB962C8B-B14F-4D97-AF65-F5344CB8AC3E}">
        <p14:creationId xmlns:p14="http://schemas.microsoft.com/office/powerpoint/2010/main" val="3556231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564904"/>
            <a:ext cx="7520940" cy="548640"/>
          </a:xfrm>
        </p:spPr>
        <p:txBody>
          <a:bodyPr>
            <a:normAutofit fontScale="90000"/>
          </a:bodyPr>
          <a:lstStyle/>
          <a:p>
            <a:r>
              <a:rPr lang="ar-IQ" sz="9600" cap="none" dirty="0">
                <a:solidFill>
                  <a:srgbClr val="FF0000"/>
                </a:solidFill>
                <a:latin typeface="Aldhabi" pitchFamily="2" charset="-78"/>
                <a:cs typeface="Aldhabi" pitchFamily="2" charset="-78"/>
              </a:rPr>
              <a:t>شكراً لحسن الأصغاء والمتابعة</a:t>
            </a:r>
            <a:endParaRPr lang="en-US" dirty="0"/>
          </a:p>
        </p:txBody>
      </p:sp>
    </p:spTree>
    <p:extLst>
      <p:ext uri="{BB962C8B-B14F-4D97-AF65-F5344CB8AC3E}">
        <p14:creationId xmlns:p14="http://schemas.microsoft.com/office/powerpoint/2010/main" val="2094139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252728"/>
          </a:xfrm>
        </p:spPr>
        <p:txBody>
          <a:bodyPr>
            <a:normAutofit fontScale="90000"/>
          </a:bodyPr>
          <a:lstStyle/>
          <a:p>
            <a:pPr marL="571500" indent="-571500" algn="just" rtl="1">
              <a:buFont typeface="Courier New" pitchFamily="49" charset="0"/>
              <a:buChar char="o"/>
            </a:pPr>
            <a:r>
              <a:rPr lang="ar-IQ" dirty="0">
                <a:solidFill>
                  <a:schemeClr val="tx1"/>
                </a:solidFill>
              </a:rPr>
              <a:t>تكون بعض الدورات مختصرة على مواقع محددة أساساً وتسمى بالدورات </a:t>
            </a:r>
            <a:r>
              <a:rPr lang="ar-IQ" dirty="0" err="1">
                <a:solidFill>
                  <a:schemeClr val="tx1"/>
                </a:solidFill>
              </a:rPr>
              <a:t>الموقعية</a:t>
            </a:r>
            <a:r>
              <a:rPr lang="en-US" dirty="0">
                <a:solidFill>
                  <a:schemeClr val="tx1"/>
                </a:solidFill>
              </a:rPr>
              <a:t> Local cycle</a:t>
            </a:r>
            <a:r>
              <a:rPr lang="en-CA" dirty="0">
                <a:solidFill>
                  <a:schemeClr val="tx1"/>
                </a:solidFill>
              </a:rPr>
              <a:t> </a:t>
            </a:r>
            <a:r>
              <a:rPr lang="ar-IQ" dirty="0">
                <a:solidFill>
                  <a:schemeClr val="tx1"/>
                </a:solidFill>
              </a:rPr>
              <a:t> والأخرى تتسع لتشمل الكرة الأرضية كلها وتسمى </a:t>
            </a:r>
            <a:r>
              <a:rPr lang="en-US" dirty="0">
                <a:solidFill>
                  <a:schemeClr val="tx1"/>
                </a:solidFill>
              </a:rPr>
              <a:t>Global cycle</a:t>
            </a:r>
            <a:r>
              <a:rPr lang="ar-IQ" dirty="0">
                <a:solidFill>
                  <a:schemeClr val="tx1"/>
                </a:solidFill>
              </a:rPr>
              <a:t> بمياهها وتربتها وهوائها تقريباً</a:t>
            </a:r>
            <a:r>
              <a:rPr lang="en-CA" dirty="0">
                <a:solidFill>
                  <a:schemeClr val="tx1"/>
                </a:solidFill>
              </a:rPr>
              <a:t>.</a:t>
            </a:r>
            <a:br>
              <a:rPr lang="en-CA"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21354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45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 y="1143000"/>
            <a:ext cx="8153400" cy="4401205"/>
          </a:xfrm>
          <a:prstGeom prst="rect">
            <a:avLst/>
          </a:prstGeom>
        </p:spPr>
        <p:txBody>
          <a:bodyPr wrap="square">
            <a:spAutoFit/>
          </a:bodyPr>
          <a:lstStyle/>
          <a:p>
            <a:pPr algn="just"/>
            <a:r>
              <a:rPr lang="ar-IQ" sz="4000" dirty="0">
                <a:solidFill>
                  <a:prstClr val="black"/>
                </a:solidFill>
                <a:ea typeface="+mj-ea"/>
              </a:rPr>
              <a:t>*</a:t>
            </a:r>
            <a:r>
              <a:rPr lang="en-US" sz="4000" dirty="0">
                <a:solidFill>
                  <a:prstClr val="black"/>
                </a:solidFill>
                <a:ea typeface="+mj-ea"/>
              </a:rPr>
              <a:t> </a:t>
            </a:r>
            <a:r>
              <a:rPr lang="ar-IQ" sz="4000" dirty="0">
                <a:solidFill>
                  <a:srgbClr val="FF0000"/>
                </a:solidFill>
                <a:ea typeface="+mj-ea"/>
              </a:rPr>
              <a:t>تشمل الدورات </a:t>
            </a:r>
            <a:r>
              <a:rPr lang="ar-IQ" sz="4000" dirty="0" err="1">
                <a:solidFill>
                  <a:srgbClr val="FF0000"/>
                </a:solidFill>
                <a:ea typeface="+mj-ea"/>
              </a:rPr>
              <a:t>الموقعية</a:t>
            </a:r>
            <a:r>
              <a:rPr lang="ar-IQ" sz="4000" dirty="0">
                <a:solidFill>
                  <a:srgbClr val="FF0000"/>
                </a:solidFill>
                <a:ea typeface="+mj-ea"/>
              </a:rPr>
              <a:t> العناصر ذات الحركة المحدودة (العناصر التي لا تمتلك ميكانيكية الانتقال إلى مسافات بعيدة).</a:t>
            </a:r>
            <a:br>
              <a:rPr lang="ar-IQ" sz="4000" dirty="0">
                <a:solidFill>
                  <a:srgbClr val="FF0000"/>
                </a:solidFill>
                <a:ea typeface="+mj-ea"/>
              </a:rPr>
            </a:br>
            <a:r>
              <a:rPr lang="ar-IQ" sz="4000" dirty="0">
                <a:solidFill>
                  <a:prstClr val="black"/>
                </a:solidFill>
                <a:ea typeface="+mj-ea"/>
              </a:rPr>
              <a:t>* الدورات المحيطية الشاملة تحتوي على مركبات غازية ومن ثم تتعلق وتتوثق مع جميع الكائنات الحية على الكرة الأرضية وبمعنى أخر أنها تشمل الكتلة الحية </a:t>
            </a:r>
            <a:r>
              <a:rPr lang="en-US" sz="4000" dirty="0">
                <a:solidFill>
                  <a:prstClr val="black"/>
                </a:solidFill>
                <a:ea typeface="+mj-ea"/>
              </a:rPr>
              <a:t>Biosphere</a:t>
            </a:r>
            <a:r>
              <a:rPr lang="ar-IQ" sz="4000" dirty="0">
                <a:solidFill>
                  <a:prstClr val="black"/>
                </a:solidFill>
                <a:ea typeface="+mj-ea"/>
              </a:rPr>
              <a:t> .</a:t>
            </a:r>
            <a:endParaRPr lang="en-US" sz="4000" dirty="0"/>
          </a:p>
        </p:txBody>
      </p:sp>
    </p:spTree>
    <p:extLst>
      <p:ext uri="{BB962C8B-B14F-4D97-AF65-F5344CB8AC3E}">
        <p14:creationId xmlns:p14="http://schemas.microsoft.com/office/powerpoint/2010/main" val="66149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252728"/>
          </a:xfrm>
        </p:spPr>
        <p:txBody>
          <a:bodyPr>
            <a:normAutofit fontScale="90000"/>
          </a:bodyPr>
          <a:lstStyle/>
          <a:p>
            <a:pPr algn="just" rtl="1"/>
            <a:r>
              <a:rPr lang="ar-IQ" sz="4000" dirty="0">
                <a:solidFill>
                  <a:schemeClr val="tx1"/>
                </a:solidFill>
              </a:rPr>
              <a:t> وهناك ثلاثة أنواع من الدورات من الدورات التي يمكن ملاحظتها لهذه المواد </a:t>
            </a:r>
            <a:r>
              <a:rPr lang="ar-IQ" sz="4000" dirty="0" err="1">
                <a:solidFill>
                  <a:schemeClr val="tx1"/>
                </a:solidFill>
              </a:rPr>
              <a:t>او</a:t>
            </a:r>
            <a:r>
              <a:rPr lang="ar-IQ" sz="4000" dirty="0">
                <a:solidFill>
                  <a:schemeClr val="tx1"/>
                </a:solidFill>
              </a:rPr>
              <a:t> العناصر في النظام </a:t>
            </a:r>
            <a:r>
              <a:rPr lang="ar-IQ" sz="4000" dirty="0" err="1">
                <a:solidFill>
                  <a:schemeClr val="tx1"/>
                </a:solidFill>
              </a:rPr>
              <a:t>البيئيي</a:t>
            </a:r>
            <a:r>
              <a:rPr lang="ar-IQ" sz="4000" dirty="0">
                <a:solidFill>
                  <a:schemeClr val="tx1"/>
                </a:solidFill>
              </a:rPr>
              <a:t> وهي:</a:t>
            </a:r>
            <a:r>
              <a:rPr lang="en-US" sz="4000" dirty="0">
                <a:solidFill>
                  <a:schemeClr val="tx1"/>
                </a:solidFill>
              </a:rPr>
              <a:t>    </a:t>
            </a:r>
            <a:br>
              <a:rPr lang="ar-IQ" sz="4000" dirty="0">
                <a:solidFill>
                  <a:schemeClr val="tx1"/>
                </a:solidFill>
              </a:rPr>
            </a:br>
            <a:r>
              <a:rPr lang="ar-IQ" sz="4000" dirty="0" err="1">
                <a:solidFill>
                  <a:schemeClr val="tx1"/>
                </a:solidFill>
              </a:rPr>
              <a:t>اولاً</a:t>
            </a:r>
            <a:r>
              <a:rPr lang="ar-IQ" sz="4000" dirty="0">
                <a:solidFill>
                  <a:schemeClr val="tx1"/>
                </a:solidFill>
              </a:rPr>
              <a:t>- </a:t>
            </a:r>
            <a:r>
              <a:rPr lang="ar-IQ" sz="4000" dirty="0">
                <a:solidFill>
                  <a:srgbClr val="FF0000"/>
                </a:solidFill>
              </a:rPr>
              <a:t>دورة الماء </a:t>
            </a:r>
            <a:r>
              <a:rPr lang="en-US" sz="4000" dirty="0">
                <a:solidFill>
                  <a:srgbClr val="FF0000"/>
                </a:solidFill>
              </a:rPr>
              <a:t>Hydrologic cycle</a:t>
            </a:r>
            <a:r>
              <a:rPr lang="ar-IQ" sz="4000" dirty="0">
                <a:solidFill>
                  <a:schemeClr val="tx1"/>
                </a:solidFill>
              </a:rPr>
              <a:t> التي تمتاز بدوران مركب الماء.</a:t>
            </a:r>
            <a:r>
              <a:rPr lang="en-US" sz="4000" dirty="0">
                <a:solidFill>
                  <a:schemeClr val="tx1"/>
                </a:solidFill>
              </a:rPr>
              <a:t>              </a:t>
            </a:r>
            <a:br>
              <a:rPr lang="ar-IQ" sz="4000" dirty="0">
                <a:solidFill>
                  <a:schemeClr val="tx1"/>
                </a:solidFill>
              </a:rPr>
            </a:br>
            <a:r>
              <a:rPr lang="ar-IQ" sz="4000" dirty="0">
                <a:solidFill>
                  <a:schemeClr val="tx1"/>
                </a:solidFill>
              </a:rPr>
              <a:t>ثانياً- </a:t>
            </a:r>
            <a:r>
              <a:rPr lang="ar-IQ" sz="4000" dirty="0">
                <a:solidFill>
                  <a:srgbClr val="FF0000"/>
                </a:solidFill>
              </a:rPr>
              <a:t>الدورة الغازية </a:t>
            </a:r>
            <a:r>
              <a:rPr lang="en-CA" sz="4000" dirty="0">
                <a:solidFill>
                  <a:srgbClr val="FF0000"/>
                </a:solidFill>
              </a:rPr>
              <a:t>Gaseous cycle</a:t>
            </a:r>
            <a:r>
              <a:rPr lang="ar-IQ" sz="4000" dirty="0">
                <a:solidFill>
                  <a:srgbClr val="FF0000"/>
                </a:solidFill>
              </a:rPr>
              <a:t> </a:t>
            </a:r>
            <a:r>
              <a:rPr lang="ar-IQ" sz="4000" dirty="0">
                <a:solidFill>
                  <a:schemeClr val="tx1"/>
                </a:solidFill>
              </a:rPr>
              <a:t>التي يتم بها تدوير الغازات وتساهم فيها الكائنات الحية ومحيطها.</a:t>
            </a:r>
            <a:br>
              <a:rPr lang="ar-IQ" sz="4000" dirty="0">
                <a:solidFill>
                  <a:schemeClr val="tx1"/>
                </a:solidFill>
              </a:rPr>
            </a:br>
            <a:r>
              <a:rPr lang="ar-IQ" sz="4000" dirty="0">
                <a:solidFill>
                  <a:schemeClr val="tx1"/>
                </a:solidFill>
              </a:rPr>
              <a:t>ثالثاً- </a:t>
            </a:r>
            <a:r>
              <a:rPr lang="ar-IQ" sz="4000" dirty="0">
                <a:solidFill>
                  <a:srgbClr val="FF0000"/>
                </a:solidFill>
              </a:rPr>
              <a:t>الدورة الرسوبية </a:t>
            </a:r>
            <a:r>
              <a:rPr lang="en-US" sz="4000" dirty="0">
                <a:solidFill>
                  <a:srgbClr val="FF0000"/>
                </a:solidFill>
              </a:rPr>
              <a:t>Sedimentary cycle </a:t>
            </a:r>
            <a:r>
              <a:rPr lang="ar-IQ" sz="4000" dirty="0">
                <a:solidFill>
                  <a:srgbClr val="FF0000"/>
                </a:solidFill>
              </a:rPr>
              <a:t> </a:t>
            </a:r>
            <a:r>
              <a:rPr lang="ar-IQ" sz="4000" dirty="0">
                <a:solidFill>
                  <a:schemeClr val="tx1"/>
                </a:solidFill>
              </a:rPr>
              <a:t>والتي يتم فيها تدوير العناصر الكيمياوية وتساهم فيها الكائنات الحية ومحيطها.</a:t>
            </a:r>
            <a:endParaRPr lang="en-US" sz="4000" dirty="0">
              <a:solidFill>
                <a:schemeClr val="tx1"/>
              </a:solidFill>
            </a:endParaRPr>
          </a:p>
        </p:txBody>
      </p:sp>
    </p:spTree>
    <p:extLst>
      <p:ext uri="{BB962C8B-B14F-4D97-AF65-F5344CB8AC3E}">
        <p14:creationId xmlns:p14="http://schemas.microsoft.com/office/powerpoint/2010/main" val="3067170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3738</TotalTime>
  <Words>1895</Words>
  <Application>Microsoft Office PowerPoint</Application>
  <PresentationFormat>On-screen Show (4:3)</PresentationFormat>
  <Paragraphs>54</Paragraphs>
  <Slides>51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Aldhabi</vt:lpstr>
      <vt:lpstr>Arabic Typesetting</vt:lpstr>
      <vt:lpstr>Calibri</vt:lpstr>
      <vt:lpstr>Candara</vt:lpstr>
      <vt:lpstr>Courier New</vt:lpstr>
      <vt:lpstr>Franklin Gothic Book</vt:lpstr>
      <vt:lpstr>Franklin Gothic Medium</vt:lpstr>
      <vt:lpstr>Noto Sans Kufi Arabic</vt:lpstr>
      <vt:lpstr>rasol</vt:lpstr>
      <vt:lpstr>Symbol</vt:lpstr>
      <vt:lpstr>Times New Roman</vt:lpstr>
      <vt:lpstr>1_Waveform</vt:lpstr>
      <vt:lpstr>علم البيئة والتلوث المرحلة الثالثة  المحاضرة الثالثة أ.م.د سجاد عبد الغني عبدالله   </vt:lpstr>
      <vt:lpstr>الفصل الثالث  الدورات الكيمياوية الأرضية الحياتية  Biogeochemical cycles</vt:lpstr>
      <vt:lpstr>بالإمكان تفهم العديد من مبادئ النظم البيئية من خلال تتبع دورة العناصر الرئيسية مثل الكاربون والأوكسجين والنيتروجين والفسفور والكبريت بين المكونات الحية والغير الحية للنظام البيئي. ان انتقال هذه العناصر من الحالة اللاعضوية الى الحالة العضوية ومن ثم رجوعها إلى الحالة اللاعضوية قد يسبب الاختلاف والتباين بين عدد الكائنات الحية وأنواعها من منطقة إلى أخرى.     </vt:lpstr>
      <vt:lpstr>ان متابعة هذا مسار ( انتقال) اي عنصر من الحالة اللاعضوية إلى الحالة العضوية ورجوعها إلى الحالة اللاعضوية في الطبيعة تسهل ادراك العلاقات المتواجدة بين الكائنات الحية. إن العلاقة بين الكائن الحي ومحيطة هي علاقة معقدة جداً وخلال تبسيط هذه العلاقة هي الأساس ما يتضمنه علم البيئة  Ecology ككل. </vt:lpstr>
      <vt:lpstr>PowerPoint Presentation</vt:lpstr>
      <vt:lpstr>تكون بعض الدورات مختصرة على مواقع محددة أساساً وتسمى بالدورات الموقعية Local cycle  والأخرى تتسع لتشمل الكرة الأرضية كلها وتسمى Global cycle بمياهها وتربتها وهوائها تقريباً. </vt:lpstr>
      <vt:lpstr>PowerPoint Presentation</vt:lpstr>
      <vt:lpstr>PowerPoint Presentation</vt:lpstr>
      <vt:lpstr> وهناك ثلاثة أنواع من الدورات من الدورات التي يمكن ملاحظتها لهذه المواد او العناصر في النظام البيئيي وهي:     اولاً- دورة الماء Hydrologic cycle التي تمتاز بدوران مركب الماء.               ثانياً- الدورة الغازية Gaseous cycle التي يتم بها تدوير الغازات وتساهم فيها الكائنات الحية ومحيطها. ثالثاً- الدورة الرسوبية Sedimentary cycle  والتي يتم فيها تدوير العناصر الكيمياوية وتساهم فيها الكائنات الحية ومحيطها.</vt:lpstr>
      <vt:lpstr>أولا: دورة الماء Hydrologic cycle  يغطي الماء ثلاثة أرباع الكرة الأرضية تقريبا – وهو في حركة طبيعية مستمرة حيث يتبخر جزء من مياه المسطحات المائية وكذلك من سطح التربة وأسطح النباتات صاعداً إلى الجو وتحت ظروف معينة للأحوال الجوية يتكاثف عائداً إلى الأرض. ينتقل الماء بين اليابسة والجو والمسطحات المائية سواء كان الماء الحر Free water  أو يكون مرتبط مع دقائق التربة Bound water أو جزء من بنية النباتات.    </vt:lpstr>
      <vt:lpstr>Hydrologic cycle</vt:lpstr>
      <vt:lpstr>الماء الحر Free water المتواجد في أي مكان هو الذي يحدد طبيعة أنواع الكائنات الحية من حيث الوفرة والتواجد، فضلاً عن المياه السطحية Surface water  المنتشرة في بقاع المعمورة المختلفة المتمثلة بالبحيرات Lakes  والبرك Ponds والأنهارRivers والجداول Streams  كما ان هناك المياه الجوفية Ground water  </vt:lpstr>
      <vt:lpstr>س/ ما لفرق بين الماء المرتبط والماء الحر؟</vt:lpstr>
      <vt:lpstr>ثانياً- الدورة الغازية Gaseous cycle  1- دورة الكاربون Carbon cycle   تعد دورة الكاربون من ابسط الدورات العناصر بسبب تميز مكوناتها الرئيسية وهي من الدورات الكاملة لأن الكاربون يعود إلى المحيط بنفس السرعة التي يزول فيها. </vt:lpstr>
      <vt:lpstr>PowerPoint Presentation</vt:lpstr>
      <vt:lpstr>  1. دورة الكاربون Carbon cycle   </vt:lpstr>
      <vt:lpstr>وهذا الغاز يتزايد في الجو ويعود السبب إلى عاملين أساسين: 1- قطع كميات كبيرة من أشجار الغابات لاستغلال الأنسان لها في تصنيع الخشب. 2- الازدياد المضطرد في الصناعات وما تفرزه من مخلفات غازية.  * أن التغيرات القلية في تركيز غاز ثاني أوكسيد الكاربون الجوي تؤدي دوراً كبيراً من التأثيرات الرئيسية في المناخ، إذ ان زيادة تركيز هذا الغاز يؤدي إلى زيادة درجة حرارة البيئة والتي تعرف بتأثير البيت الزجاجي Green house effect . </vt:lpstr>
      <vt:lpstr>س/ كيف يكون هذا التأثير ؟ يؤدي إلى الاحتباس الحراري وهذا ما يؤدي الى ذوبان الكتل الجليدية القطبية او الجبال الثلجية مما يسبب ارتفاع في منسوب المياه في المحيطات والذي يؤدي إلى كوارث وخسائر كبيرة.  </vt:lpstr>
      <vt:lpstr>Green house effect</vt:lpstr>
      <vt:lpstr>* يمكن الملاحظة ان التبادل الغازي بين المحيط الجوي والمحيط المائي مهم جداً في التوازن لتركيز هذا الغاز، إذ انه يذوب في الماء خلال سقوط الأمطار وقد قُدر أن اللتر الواحد من الماء     يحوي 0.3 سم3 من غاز ثاني أوكسيد الكربون بعد اتحاد الغاز مع الماء الموجود في التربة أو في الأنظمة البيئية مما ينتج عنه حامض الكربونيك H2CO3. </vt:lpstr>
      <vt:lpstr>PowerPoint Presentation</vt:lpstr>
      <vt:lpstr>من الملاحظ أن جميع التفاعلات أعلاه هي تفاعلات عكسية لذا أن اتجاه التفاعل يعتمد على تركيز المكونات الحرجة ولهذا أن الاضمحلال  الموقعي أو إزالة ثنائي أوكسيد الكاربون سيؤدي إلى حركة هذا الغاز من الحالة الذائبة إلى الهواء.                   *  تتأثر قيمة الكاربون في البيئة المائية بتركيز أيون الهيدروجين pH ، عندما تكون قيمة الأس الهيدروجيني عالية أي بالاتجاه القاعدي فأن قيم الكاربون ستزداد على هيئة كربونات.</vt:lpstr>
      <vt:lpstr>.2دورة النيتروجينNitrogen cycle   يتم تثبيت النيتروجين بالتربة من خلال ما تقوم به بعض أنواع البكتريا غير التعايشية المثبة للنتروجين  مثل  Azotobacter   الهوائية وبكتريا كلوستيريديوم Clostridium ( اللاهوائية) والبكتريا التعايشية Symbiotic nitrogen fixing bacteria  الموجودة في العقد الجذرية لبعض أنواع النباتات كالبقوليات مثل بكتريا Rhizobium، فضلاً عن قيام بعض أنواع الطحالب الخضراء المزرقة في تثبيت النتروجين كما في حقول نبات الرز مثل طحلب Anabaena  الانابينا وطحلب النوستوك .Nostoc.   </vt:lpstr>
      <vt:lpstr>س/ ماهي أنواع الطحالب التي تثبت النيتروجين، وماهي الشعبة التي تعود اليها؟</vt:lpstr>
      <vt:lpstr>التحولات الكيمياوية التي تجري لعنصر النتروجين فأكبر كمية من النتروجين موجودة في الهواء على صورة نيتروجين جزيئي 2N   بتكافؤ صفر لا يمكن للأحياء الاستفادة منه ، ولكن عدداُ قليلاً من أنواع الكائنات الحية يستطيع أن يحوله إلى شكل مفيد للأحياء الأخرى . </vt:lpstr>
      <vt:lpstr>الخطوة الأولى لدورة النتروجين هو تثبيت هذا النتروجين بواسطة الأحياء المثبتة له Nitrogen Fixing Microorganisms  لتكوين أمونيا. وهذه الأمونيا (بتكافؤ - 3) يمكن استخدامها من قبل بكتريا التربة لتكوين النتريت Nitrite  ثم النترات Nitrate بعملية تدعى Nitrification</vt:lpstr>
      <vt:lpstr>دورة النتروجين Nitrogen Cycle</vt:lpstr>
      <vt:lpstr>س/ كيف يمكن إزالة النيتروجين من التربة </vt:lpstr>
      <vt:lpstr>تقوم النباتات وعدد كبير من البكتريا خاصة اللاهوائية مرة أخرى باختزال النترات الى أمونيا . وهذه الامونيا تستخدم في عملية بنائية في الخلايا النباتية والأحياء المجهرية لأنتاج الحوامض الأمينية التي يستخدمها الإنسان والحيوانات كحوامض أمينية أساسية وغير أساسية.</vt:lpstr>
      <vt:lpstr>لذا فان بعض خطوات التحول في النتروجين تكون هوائية مثل عملية النترتةNitrification   في حين إزالة النترتة تسمىDenitrification   وتنفس النترات تكون لاهوائية أو تتم تحت ظروف تهوية قليلة ، كما أن بعض مكونات دورة النتروجين يمكن أن تستعمل من قبل الأحياء مثل النترات وألامونيا وتمثل في الوقت ذاته ناتج رئيس لعملية معاملة الفضلات. </vt:lpstr>
      <vt:lpstr>س/ ماذا تسمى العملية التي يتم فيها تحول النتروجين ؟</vt:lpstr>
      <vt:lpstr>ثالثاً: الدورات الرسوبية Sedimentary Cycle    ان مسارات هذه الدورات في اغلب مراحلها على المدى القصير او البعيد تُعد  راكدة وهذه الحالة الراكدة هي الترسب في المحيط أو في أعماق البحيرات كما هو الحال في ترسبات البحيرات العظمى وسيتم التطرق إلى دورتين اثنين هما: دورة الكبريت ودورة الفسفور. </vt:lpstr>
      <vt:lpstr>.1دورة الكبريت                           Sulfur cycle   دورة الكبريت عبارة عن دورة من الدورات البيوجيوكيميائية وتتكون من عمليات مختلفة تمكن معًا من حركة الكبريت من خلال خزانات مختلفة مثل الغلاف الجوي والمحيط الحيوي والغلاف الصخري.  </vt:lpstr>
      <vt:lpstr>س/ ماهي أشكال تواجد الكبريت في الطبيعة؟</vt:lpstr>
      <vt:lpstr>ومعدن الكبريت من العناصر الأساسية الذي يدخل في بناء جزيئة البروتين.                     * يوجد الكبريت في الطبيعة على هيئة عنصر (S) الكبريت  أو على هيئة كبريتيت  ) SO3-2) أو كبريتات (SO4-2 ).</vt:lpstr>
      <vt:lpstr>PowerPoint Presentation</vt:lpstr>
      <vt:lpstr>*غاز SO 2  يمثل غازًا مهمًا آخر موجودًا في الغلاف الجوي، والمصدر الأساسي لـ    H 2 S   في الغلاف الجوي هو الغاز المنطلق بفعل الميكروبات على الكائنات الحية الميتة المتحللة.       * تحلل الميكروبات الموجودة في البيئات الأرضية والمائية على حد سواء الأشكال العضوية وغير العضوية طريق التحلل اللاهوائي، ينتج عنه إطلاق غاز H 2 S، والذي يتأسكد بعد ذلك في الهواء ليشكل SO 2    </vt:lpstr>
      <vt:lpstr>يصل ثاني أكسيد الكبريت الموجود في الغلاف الجوي إلى المحيط الحيوي حيث يذوب الغاز في مياه الأمطار لتكوين قطرات ضعيفة من حامض الكبريتيك، وإلى جانب ذلك، تؤدي التجوية الكيميائية في عملية التكوُّن الجذري أيضًا إلى حركة الكبريت من الصخور إلى التربة والماء، وتتسبب التجوية أيضًا في إطلاق الكبريت في الهواء حيث يتحول جزء منه إلى كبريتات. </vt:lpstr>
      <vt:lpstr>PowerPoint Presentation</vt:lpstr>
      <vt:lpstr>2. دورة الفسفور  Phosphorus cycle   يُعد الفسفور من العناصر الأساسية في تركيب الخلية الحية ويؤدي دوراً أساسياً في خطوات العمليات الأيضية وبناء DNA و RNA ومن العناصر الأساسية في مركبات بناء الطاقة مثل ثلاثي فوسفات الأدينوسين ATP . </vt:lpstr>
      <vt:lpstr>*يشترك الفسفور كذلك في تركيب اللبيدات  المفسفرة التي تدخل العضيوات والأغشية الخلوية.  * الفسفور اللاعضوي فيكون على هيئة أيونات الفسفور PO4-3  و HPO4-2 وH2po4-1  هذه الأيونات تمتصها النباتات وتثبت في الخلايا خلال العمليات الأيضية.    </vt:lpstr>
      <vt:lpstr>* الفسفور اللاعضوي اقل وفرة في الطبيعة مقارنةً بالنتروجين وتشير إن المستويات الطبيعية بمعدل 1:23 بالنسبة للنتروجين في النظام البيئي اللاأحيائي.                                                        * الخزين الأساسي للفسفور في الطبيعة فهو الصخور الرسوبية الفوسفاتية وبقايا الطيور وفضلات الأسماك والترسبات في الحيوانات المتحجرة.           </vt:lpstr>
      <vt:lpstr>*يتدفق الفسفور من هذه الصخور خلال عمليات التعرية والتأكل والانجراف فضلاً عن عمليات التنقيب واستخدامات الأسمدة المختلفة. يتحرر الفسفور من بعض هذه العمليات على هيئة فوسفات إلى التربة لتكون جاهزة لامتصاصها من قبل جذور النباتات وخلالها يدخل الفسفور إلى الأجزاء الحية من النظام البيئي خلال المستويات الأغتذائية المختلفة قبل رجوعها للتربة مرة أخرى.   </vt:lpstr>
      <vt:lpstr>س/ ما هو الخزين الأساسي للفسفور ، وكيف يتم تدفقه للطبيعة؟  </vt:lpstr>
      <vt:lpstr>*  تمتص النباتات الفسفور اللاعضوي باعتباره احد المغذيات الرئيسة ويتحول إلى الحالة العضوية.   * عند موت هذه الأحياء سوف تعمل المحللات الموجودة في التربة أو المياه على إرجاع الفسفور إلى حالته اللاعضوية فضلاً عن ما يخزن ضمن الرواسب والصخور الرسوبية.  </vt:lpstr>
      <vt:lpstr>PowerPoint Presentation</vt:lpstr>
      <vt:lpstr>        مسارات دورة الفسفور في الطبيعة  1- التدفق السنوي للفسفور من خلال عمليات التعرية والأسمدة الزراعية. 2- تُعد قيعان البحار والمحيطات المستودع الأساسي للفسفور وتبقى هذه الكمية ثابتة بسبب احلال جزيئات الفسفور غير العضوي  اول التحلل المائي لمركبات الفسفور العضوية. 3- استهلاك النباتات من قبل الكائنات الحيوانية الكبيرة أو بعد موتها تتحول إلى الفسفور اللاعضوي.</vt:lpstr>
      <vt:lpstr>4- الأحياء الغير نباتية قد تفرز مركبات الفسفور العضوي المذاب وان البكتريا تقوم بتمثيل هذه المركبات وتحرر المركبات الفوسفاتية الأخرى. 5- تحلل الفضلات من مصادر صناعية مختلفة مماينتج عنها مركبات فوسفاتية. 6- ترسب او أستقرار جزيئات الفسفور في القاع او من خلال الخلط بسبب التيارات</vt:lpstr>
      <vt:lpstr>*Eutrophication مصطلح يعبر عن حالة الأثراء الغذائي للمسطح المائي عند استقباله كميات كبيرة من الفسفور مما يقود ازدهار الطحالب فضلاً عن زيادة النمو البكتيري مما يجعل المسطحات المائية غير مناسبة للسباحة.</vt:lpstr>
      <vt:lpstr>الصعوبات في تحديد دورة الفسفور غير المتكاملة  1- صعوبة تحديد تراكيز الفسفور الفعال في الطبيعة وذلك لتواجده بتراكيز واطئة جداً فضلاً عن تواجد في أشكال مختلفة. 2- يُعد قياس نسبة استهلاكه من قبل الأحياء المائية ثم تحررها إلى الطبيعة من الأمور الصعبة خاصة في البيئة البحرية.</vt:lpstr>
      <vt:lpstr>شكراً لحسن الأصغاء والمتابعة</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البيئة The Ecolog</dc:title>
  <dc:creator>ABOMOHAMED</dc:creator>
  <cp:lastModifiedBy>Sajad A.</cp:lastModifiedBy>
  <cp:revision>210</cp:revision>
  <dcterms:created xsi:type="dcterms:W3CDTF">2015-09-30T14:38:01Z</dcterms:created>
  <dcterms:modified xsi:type="dcterms:W3CDTF">2025-10-06T12:33:22Z</dcterms:modified>
</cp:coreProperties>
</file>